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4" r:id="rId1"/>
  </p:sldMasterIdLst>
  <p:sldIdLst>
    <p:sldId id="258" r:id="rId2"/>
    <p:sldId id="263" r:id="rId3"/>
    <p:sldId id="266" r:id="rId4"/>
    <p:sldId id="269" r:id="rId5"/>
    <p:sldId id="270" r:id="rId6"/>
    <p:sldId id="292" r:id="rId7"/>
    <p:sldId id="273" r:id="rId8"/>
    <p:sldId id="276" r:id="rId9"/>
    <p:sldId id="277" r:id="rId10"/>
    <p:sldId id="279" r:id="rId11"/>
    <p:sldId id="280" r:id="rId12"/>
    <p:sldId id="281" r:id="rId13"/>
    <p:sldId id="282" r:id="rId14"/>
    <p:sldId id="283" r:id="rId15"/>
    <p:sldId id="287" r:id="rId16"/>
    <p:sldId id="284" r:id="rId17"/>
    <p:sldId id="285" r:id="rId18"/>
    <p:sldId id="286" r:id="rId19"/>
    <p:sldId id="274" r:id="rId20"/>
    <p:sldId id="275" r:id="rId21"/>
    <p:sldId id="278" r:id="rId22"/>
    <p:sldId id="289" r:id="rId23"/>
    <p:sldId id="291" r:id="rId24"/>
    <p:sldId id="290" r:id="rId25"/>
    <p:sldId id="288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3300"/>
    <a:srgbClr val="FFCC00"/>
    <a:srgbClr val="FF5050"/>
    <a:srgbClr val="00CC99"/>
    <a:srgbClr val="33CC33"/>
    <a:srgbClr val="009900"/>
    <a:srgbClr val="008000"/>
    <a:srgbClr val="A808A0"/>
    <a:srgbClr val="0099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-42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76279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5923F103-BC34-4FE4-A40E-EDDEECFDA5D0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63575" y="3226820"/>
            <a:ext cx="3859795" cy="304801"/>
          </a:xfrm>
        </p:spPr>
        <p:txBody>
          <a:bodyPr anchor="b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9" name="Slika 18">
            <a:extLst>
              <a:ext uri="{FF2B5EF4-FFF2-40B4-BE49-F238E27FC236}">
                <a16:creationId xmlns:a16="http://schemas.microsoft.com/office/drawing/2014/main" xmlns="" id="{778B7656-35D8-4B10-9ADB-BFF6770639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64772" y="0"/>
            <a:ext cx="637667" cy="634154"/>
          </a:xfrm>
          <a:prstGeom prst="rect">
            <a:avLst/>
          </a:prstGeom>
          <a:scene3d>
            <a:camera prst="perspectiveLeft"/>
            <a:lightRig rig="threePt" dir="t"/>
          </a:scene3d>
          <a:sp3d>
            <a:bevelT/>
          </a:sp3d>
        </p:spPr>
      </p:pic>
      <p:sp>
        <p:nvSpPr>
          <p:cNvPr id="20" name="TekstniOkvir 19">
            <a:extLst>
              <a:ext uri="{FF2B5EF4-FFF2-40B4-BE49-F238E27FC236}">
                <a16:creationId xmlns:a16="http://schemas.microsoft.com/office/drawing/2014/main" xmlns="" id="{64EA7BD6-8BB7-40D1-BE53-082C3A4101B7}"/>
              </a:ext>
            </a:extLst>
          </p:cNvPr>
          <p:cNvSpPr txBox="1"/>
          <p:nvPr userDrawn="1"/>
        </p:nvSpPr>
        <p:spPr>
          <a:xfrm>
            <a:off x="0" y="6339419"/>
            <a:ext cx="1910574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2400" b="1" dirty="0">
                <a:ln w="9525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Biologija 8</a:t>
            </a:r>
          </a:p>
        </p:txBody>
      </p:sp>
    </p:spTree>
    <p:extLst>
      <p:ext uri="{BB962C8B-B14F-4D97-AF65-F5344CB8AC3E}">
        <p14:creationId xmlns:p14="http://schemas.microsoft.com/office/powerpoint/2010/main" xmlns="" val="32956726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5945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2683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708471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332987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TextBox 10"/>
          <p:cNvSpPr txBox="1"/>
          <p:nvPr/>
        </p:nvSpPr>
        <p:spPr bwMode="gray">
          <a:xfrm>
            <a:off x="898295" y="603589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705137" y="261378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705034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86515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14393"/>
            <a:ext cx="8825659" cy="101266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356822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404477"/>
            <a:ext cx="8825659" cy="178870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8587" y="5024967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094443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09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87261"/>
            <a:ext cx="3129168" cy="28397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10999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87261"/>
            <a:ext cx="3145380" cy="28397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1" y="2603500"/>
            <a:ext cx="315744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87261"/>
            <a:ext cx="3161029" cy="283979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544476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20744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1246"/>
            <a:ext cx="2691242" cy="158376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20745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42840"/>
            <a:ext cx="2691242" cy="155217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7"/>
            <a:ext cx="3050438" cy="92140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18992"/>
            <a:ext cx="2691242" cy="157601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09107"/>
            <a:ext cx="3054127" cy="89634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718258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852956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97430"/>
            <a:ext cx="1409965" cy="4729626"/>
          </a:xfrm>
        </p:spPr>
        <p:txBody>
          <a:bodyPr vert="eaVert" anchor="b" anchorCtr="0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97429"/>
            <a:ext cx="6247546" cy="4729627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208704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261401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4"/>
            <a:ext cx="4351023" cy="2283823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" name="Slika 19">
            <a:extLst>
              <a:ext uri="{FF2B5EF4-FFF2-40B4-BE49-F238E27FC236}">
                <a16:creationId xmlns:a16="http://schemas.microsoft.com/office/drawing/2014/main" xmlns="" id="{D67262BA-BBF9-4482-93F2-A19D46CBF9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64772" y="0"/>
            <a:ext cx="637667" cy="634154"/>
          </a:xfrm>
          <a:prstGeom prst="rect">
            <a:avLst/>
          </a:prstGeom>
          <a:scene3d>
            <a:camera prst="perspectiveLeft"/>
            <a:lightRig rig="threePt" dir="t"/>
          </a:scene3d>
          <a:sp3d>
            <a:bevelT/>
          </a:sp3d>
        </p:spPr>
      </p:pic>
      <p:sp>
        <p:nvSpPr>
          <p:cNvPr id="21" name="TekstniOkvir 20">
            <a:extLst>
              <a:ext uri="{FF2B5EF4-FFF2-40B4-BE49-F238E27FC236}">
                <a16:creationId xmlns:a16="http://schemas.microsoft.com/office/drawing/2014/main" xmlns="" id="{C2EE291E-A69C-44E8-A5B3-0151536710C8}"/>
              </a:ext>
            </a:extLst>
          </p:cNvPr>
          <p:cNvSpPr txBox="1"/>
          <p:nvPr userDrawn="1"/>
        </p:nvSpPr>
        <p:spPr>
          <a:xfrm>
            <a:off x="0" y="6339419"/>
            <a:ext cx="1910574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2400" b="1" dirty="0">
                <a:ln w="9525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Biologija 8</a:t>
            </a:r>
          </a:p>
        </p:txBody>
      </p:sp>
    </p:spTree>
    <p:extLst>
      <p:ext uri="{BB962C8B-B14F-4D97-AF65-F5344CB8AC3E}">
        <p14:creationId xmlns:p14="http://schemas.microsoft.com/office/powerpoint/2010/main" xmlns="" val="9697491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1368" y="2603500"/>
            <a:ext cx="4828744" cy="3416301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1" y="2603500"/>
            <a:ext cx="4825159" cy="3377705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577462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36063"/>
            <a:ext cx="48251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212326"/>
            <a:ext cx="4825158" cy="2807476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1" y="2603499"/>
            <a:ext cx="4825160" cy="60882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212327"/>
            <a:ext cx="4825159" cy="2807474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782695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699211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235563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825154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2" y="1143000"/>
            <a:ext cx="3227192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787400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Oval 4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Oval 48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407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smtClean="0"/>
              <a:pPr/>
              <a:t>8/11/2020</a:t>
            </a:fld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2" name="Slika 21">
            <a:extLst>
              <a:ext uri="{FF2B5EF4-FFF2-40B4-BE49-F238E27FC236}">
                <a16:creationId xmlns:a16="http://schemas.microsoft.com/office/drawing/2014/main" xmlns="" id="{2DEF79BB-1F55-4FDC-8322-D3CFE32E9E18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64772" y="0"/>
            <a:ext cx="637667" cy="634154"/>
          </a:xfrm>
          <a:prstGeom prst="rect">
            <a:avLst/>
          </a:prstGeom>
          <a:scene3d>
            <a:camera prst="perspectiveLeft"/>
            <a:lightRig rig="threePt" dir="t"/>
          </a:scene3d>
          <a:sp3d>
            <a:bevelT/>
          </a:sp3d>
        </p:spPr>
      </p:pic>
      <p:sp>
        <p:nvSpPr>
          <p:cNvPr id="23" name="TekstniOkvir 22">
            <a:extLst>
              <a:ext uri="{FF2B5EF4-FFF2-40B4-BE49-F238E27FC236}">
                <a16:creationId xmlns:a16="http://schemas.microsoft.com/office/drawing/2014/main" xmlns="" id="{E6A04A4B-7552-4664-85A7-43BB80A513CC}"/>
              </a:ext>
            </a:extLst>
          </p:cNvPr>
          <p:cNvSpPr txBox="1"/>
          <p:nvPr userDrawn="1"/>
        </p:nvSpPr>
        <p:spPr>
          <a:xfrm>
            <a:off x="0" y="6339419"/>
            <a:ext cx="1910574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2400" b="1" dirty="0">
                <a:ln w="9525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Biologija 8</a:t>
            </a:r>
          </a:p>
        </p:txBody>
      </p:sp>
    </p:spTree>
    <p:extLst>
      <p:ext uri="{BB962C8B-B14F-4D97-AF65-F5344CB8AC3E}">
        <p14:creationId xmlns:p14="http://schemas.microsoft.com/office/powerpoint/2010/main" xmlns="" val="1446758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theconversation.com/people-are-blind-to-plants-and-thats-bad-news-for-conservation-65240" TargetMode="Externa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1stpix_diecast_dioramas/5414079087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fr.wikipedia.org/wiki/Hybride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hyperlink" Target="https://pixabay.com/en/daucus-carota-wild-carrot-848680/" TargetMode="External"/><Relationship Id="rId7" Type="http://schemas.openxmlformats.org/officeDocument/2006/relationships/image" Target="../media/image45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png"/><Relationship Id="rId18" Type="http://schemas.openxmlformats.org/officeDocument/2006/relationships/image" Target="../media/image63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17" Type="http://schemas.openxmlformats.org/officeDocument/2006/relationships/image" Target="../media/image62.jpeg"/><Relationship Id="rId2" Type="http://schemas.openxmlformats.org/officeDocument/2006/relationships/image" Target="../media/image48.jpeg"/><Relationship Id="rId16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5" Type="http://schemas.openxmlformats.org/officeDocument/2006/relationships/image" Target="../media/image60.jpeg"/><Relationship Id="rId10" Type="http://schemas.openxmlformats.org/officeDocument/2006/relationships/image" Target="../media/image56.jpeg"/><Relationship Id="rId19" Type="http://schemas.openxmlformats.org/officeDocument/2006/relationships/hyperlink" Target="http://www.tablicakalorija.com/voce/kikiriki.html" TargetMode="External"/><Relationship Id="rId4" Type="http://schemas.openxmlformats.org/officeDocument/2006/relationships/image" Target="../media/image50.jpeg"/><Relationship Id="rId9" Type="http://schemas.openxmlformats.org/officeDocument/2006/relationships/image" Target="../media/image55.jpeg"/><Relationship Id="rId14" Type="http://schemas.openxmlformats.org/officeDocument/2006/relationships/hyperlink" Target="http://www.pngall.com/pistachio-png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hyperlink" Target="http://www.pngall.com/fruit-png" TargetMode="External"/><Relationship Id="rId3" Type="http://schemas.openxmlformats.org/officeDocument/2006/relationships/image" Target="../media/image10.png"/><Relationship Id="rId7" Type="http://schemas.openxmlformats.org/officeDocument/2006/relationships/hyperlink" Target="http://mothernaturelovesyou.com/foods-to-eat-on-a-raw-food-detox/" TargetMode="External"/><Relationship Id="rId12" Type="http://schemas.openxmlformats.org/officeDocument/2006/relationships/image" Target="../media/image67.png"/><Relationship Id="rId2" Type="http://schemas.openxmlformats.org/officeDocument/2006/relationships/hyperlink" Target="https://www.e-sfera.hr/dodatni-digitalni-sadrzaji/6fad1f2e-fbc7-422a-8fe4-282d725e17f8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11" Type="http://schemas.openxmlformats.org/officeDocument/2006/relationships/hyperlink" Target="http://theconversation.com/is-that-muesli-bar-you-put-in-your-childs-lunchbox-actually-healthy-54046" TargetMode="External"/><Relationship Id="rId5" Type="http://schemas.openxmlformats.org/officeDocument/2006/relationships/image" Target="../media/image8.png"/><Relationship Id="rId10" Type="http://schemas.openxmlformats.org/officeDocument/2006/relationships/image" Target="../media/image66.jpeg"/><Relationship Id="rId4" Type="http://schemas.openxmlformats.org/officeDocument/2006/relationships/image" Target="../media/image9.png"/><Relationship Id="rId9" Type="http://schemas.openxmlformats.org/officeDocument/2006/relationships/hyperlink" Target="http://www.pngall.com/sesame-seeds-pn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lantsarethestrangestpeople.blogspot.com/2010_12_26_archive.html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benhunt.com/marketing-magic-beans/" TargetMode="Externa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hyperlink" Target="https://www.flickr.com/photos/prayingmother/3923801891/" TargetMode="External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hyperlink" Target="https://www.e-sfera.hr/dodatni-digitalni-sadrzaji/6fad1f2e-fbc7-422a-8fe4-282d725e17f8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hyperlink" Target="https://www.e-sfera.hr/dodatni-digitalni-sadrzaji/6fad1f2e-fbc7-422a-8fe4-282d725e17f8/" TargetMode="Externa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ommons.wikimedia.org/wiki/File:Venus-female-symbol-pink-shadowed.svg" TargetMode="External"/><Relationship Id="rId5" Type="http://schemas.openxmlformats.org/officeDocument/2006/relationships/image" Target="../media/image13.png"/><Relationship Id="rId4" Type="http://schemas.openxmlformats.org/officeDocument/2006/relationships/hyperlink" Target="https://commons.wikimedia.org/wiki/File:Mars-male-symbol-pseudo-3D-blue.svg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CF78C4A-66B8-4E81-8760-6E5396AADB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1601" y="4385980"/>
            <a:ext cx="8825658" cy="1705616"/>
          </a:xfr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/>
            <a:r>
              <a:rPr lang="hr-HR" sz="36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KAKO SE RAZMNOŽAVAJU BILJKE, ALGE I GLJIVE</a:t>
            </a:r>
            <a:br>
              <a:rPr lang="hr-HR" sz="36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</a:br>
            <a:r>
              <a:rPr lang="hr-HR" sz="32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Razmnožavanje u kritosjemenjača</a:t>
            </a:r>
            <a:endParaRPr lang="hr-HR" sz="3600" b="1" spc="50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0C122012-9290-46E4-9FE3-ACEDEEDEB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7596" y="1699108"/>
            <a:ext cx="2706071" cy="20295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86E2A1D3-9D96-4DB5-B985-D6AE56AB6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7174" y="899980"/>
            <a:ext cx="2971856" cy="19799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236E44FC-A7CD-4896-A5B9-643BC49B3D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841082" y="1384917"/>
            <a:ext cx="3817699" cy="25346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5024712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xmlns="" id="{7E55EBAD-AF1F-4BAF-BB4E-4253B7A9707A}"/>
              </a:ext>
            </a:extLst>
          </p:cNvPr>
          <p:cNvSpPr txBox="1">
            <a:spLocks/>
          </p:cNvSpPr>
          <p:nvPr/>
        </p:nvSpPr>
        <p:spPr bwMode="gray">
          <a:xfrm>
            <a:off x="836837" y="816745"/>
            <a:ext cx="4978035" cy="149144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2. SUSJEDNO OPRAŠIVANJE </a:t>
            </a:r>
            <a:r>
              <a:rPr lang="hr-HR" sz="24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- </a:t>
            </a: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prenošenje </a:t>
            </a:r>
            <a:r>
              <a:rPr lang="hr-HR" sz="2000" b="1" spc="50" dirty="0" err="1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peluda</a:t>
            </a: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s jednog cvijeta na njušku tučka drugog cvijeta iste jedinke. </a:t>
            </a:r>
            <a:r>
              <a:rPr lang="hr-HR" sz="1800" i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Često se događa.</a:t>
            </a:r>
          </a:p>
        </p:txBody>
      </p:sp>
      <p:sp>
        <p:nvSpPr>
          <p:cNvPr id="3" name="Naslov 1">
            <a:extLst>
              <a:ext uri="{FF2B5EF4-FFF2-40B4-BE49-F238E27FC236}">
                <a16:creationId xmlns:a16="http://schemas.microsoft.com/office/drawing/2014/main" xmlns="" id="{7FD9769C-CFBE-452D-837F-5FF35130913B}"/>
              </a:ext>
            </a:extLst>
          </p:cNvPr>
          <p:cNvSpPr txBox="1">
            <a:spLocks/>
          </p:cNvSpPr>
          <p:nvPr/>
        </p:nvSpPr>
        <p:spPr bwMode="gray">
          <a:xfrm>
            <a:off x="6492538" y="816744"/>
            <a:ext cx="4862625" cy="170451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3. STRANOOPRAŠIVANJE - prijenos peludi s cvijeta jedne jedinke iste vrste na cvijet druge jedinke iste vrste. </a:t>
            </a:r>
            <a:r>
              <a:rPr lang="hr-HR" sz="1800" i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Najčešće se događa i to kukcima, pticama, vodom i vjetrom.</a:t>
            </a: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F49A26EE-8592-4B8A-9304-6860BB0B8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6320" y="3172483"/>
            <a:ext cx="3082989" cy="2223606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0A96F2A3-4C4C-4123-B6A0-EA4B567483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813" b="46298"/>
          <a:stretch/>
        </p:blipFill>
        <p:spPr>
          <a:xfrm>
            <a:off x="1369571" y="3261454"/>
            <a:ext cx="3912566" cy="2045663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3981113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xmlns="" id="{7E55EBAD-AF1F-4BAF-BB4E-4253B7A9707A}"/>
              </a:ext>
            </a:extLst>
          </p:cNvPr>
          <p:cNvSpPr txBox="1">
            <a:spLocks/>
          </p:cNvSpPr>
          <p:nvPr/>
        </p:nvSpPr>
        <p:spPr bwMode="gray">
          <a:xfrm>
            <a:off x="614895" y="1562471"/>
            <a:ext cx="4978035" cy="122511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A) JEDNODOMNE BILJKE </a:t>
            </a:r>
            <a:r>
              <a:rPr lang="hr-HR" sz="2400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- </a:t>
            </a:r>
            <a:r>
              <a:rPr lang="hr-HR" sz="2000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na istoj biljci imaju muške i ženske cvjetove (kukuruz, orah, bukva, hrast i dr.)</a:t>
            </a:r>
            <a:endParaRPr lang="hr-HR" sz="1800" i="1" spc="50" dirty="0">
              <a:ln w="0"/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xmlns="" id="{6BDED17A-29BA-4FA8-98DA-71805DC62D72}"/>
              </a:ext>
            </a:extLst>
          </p:cNvPr>
          <p:cNvSpPr txBox="1">
            <a:spLocks/>
          </p:cNvSpPr>
          <p:nvPr/>
        </p:nvSpPr>
        <p:spPr bwMode="gray">
          <a:xfrm>
            <a:off x="485897" y="763479"/>
            <a:ext cx="11220206" cy="62143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 obzirom na smještaj cvjetova na biljkama postoje JEDNODOMNE  i DVODOMNE BILJKE.</a:t>
            </a:r>
            <a:endParaRPr lang="hr-HR" sz="1600" i="1" spc="50" dirty="0">
              <a:ln w="0"/>
              <a:solidFill>
                <a:schemeClr val="bg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6" name="Naslov 1">
            <a:extLst>
              <a:ext uri="{FF2B5EF4-FFF2-40B4-BE49-F238E27FC236}">
                <a16:creationId xmlns:a16="http://schemas.microsoft.com/office/drawing/2014/main" xmlns="" id="{1DEE7F54-3947-4861-A734-3DB03B88DA98}"/>
              </a:ext>
            </a:extLst>
          </p:cNvPr>
          <p:cNvSpPr txBox="1">
            <a:spLocks/>
          </p:cNvSpPr>
          <p:nvPr/>
        </p:nvSpPr>
        <p:spPr bwMode="gray">
          <a:xfrm>
            <a:off x="5989466" y="1562471"/>
            <a:ext cx="4978035" cy="153583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B) DVODOMNE BILJKE </a:t>
            </a:r>
            <a:r>
              <a:rPr lang="hr-HR" sz="2400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- </a:t>
            </a:r>
            <a:r>
              <a:rPr lang="hr-HR" sz="2000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muška biljka razvija samo muške cvjetove, a ženska biljka samo ženske cvjetove (kivi, ginko, vrba, topola i dr.)</a:t>
            </a:r>
            <a:endParaRPr lang="hr-HR" sz="1800" i="1" spc="50" dirty="0">
              <a:ln w="0"/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5BBEF113-7462-4AD9-83FB-B82641FB54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91" t="3985" r="14506"/>
          <a:stretch/>
        </p:blipFill>
        <p:spPr>
          <a:xfrm>
            <a:off x="2874250" y="3720397"/>
            <a:ext cx="2153736" cy="19349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E6C94C66-46DA-4378-B1DB-580284448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230" y="3299326"/>
            <a:ext cx="1672306" cy="25084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22F9C32A-A81C-4FE4-BDA4-4B52B82231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6362" y="3275863"/>
            <a:ext cx="2116662" cy="30314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584227EF-2715-4694-9885-D9EF71B189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963" b="20804"/>
          <a:stretch/>
        </p:blipFill>
        <p:spPr>
          <a:xfrm>
            <a:off x="6261137" y="3429000"/>
            <a:ext cx="2042313" cy="25570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8088244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xmlns="" id="{7E55EBAD-AF1F-4BAF-BB4E-4253B7A9707A}"/>
              </a:ext>
            </a:extLst>
          </p:cNvPr>
          <p:cNvSpPr txBox="1">
            <a:spLocks/>
          </p:cNvSpPr>
          <p:nvPr/>
        </p:nvSpPr>
        <p:spPr bwMode="gray">
          <a:xfrm>
            <a:off x="1012598" y="1748902"/>
            <a:ext cx="3095971" cy="97654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KUKCIMA - lijepi, mirisni cvjetovi s puno nektara (cvjetnog soka)</a:t>
            </a: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xmlns="" id="{6BDED17A-29BA-4FA8-98DA-71805DC62D72}"/>
              </a:ext>
            </a:extLst>
          </p:cNvPr>
          <p:cNvSpPr txBox="1">
            <a:spLocks/>
          </p:cNvSpPr>
          <p:nvPr/>
        </p:nvSpPr>
        <p:spPr bwMode="gray">
          <a:xfrm>
            <a:off x="614895" y="621436"/>
            <a:ext cx="3251602" cy="62143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spc="50" dirty="0">
                <a:ln w="0"/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NAČINI OPRAŠIVANJA</a:t>
            </a: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xmlns="" id="{5B3C0979-01CA-4979-AE85-C244F978AF06}"/>
              </a:ext>
            </a:extLst>
          </p:cNvPr>
          <p:cNvSpPr txBox="1">
            <a:spLocks/>
          </p:cNvSpPr>
          <p:nvPr/>
        </p:nvSpPr>
        <p:spPr bwMode="gray">
          <a:xfrm>
            <a:off x="5496561" y="1985270"/>
            <a:ext cx="1872645" cy="50380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KOLIBRIĆIMA</a:t>
            </a:r>
          </a:p>
        </p:txBody>
      </p:sp>
      <p:sp>
        <p:nvSpPr>
          <p:cNvPr id="8" name="Naslov 1">
            <a:extLst>
              <a:ext uri="{FF2B5EF4-FFF2-40B4-BE49-F238E27FC236}">
                <a16:creationId xmlns:a16="http://schemas.microsoft.com/office/drawing/2014/main" xmlns="" id="{4CCC5140-7EAB-4E1E-802B-DDE664794F52}"/>
              </a:ext>
            </a:extLst>
          </p:cNvPr>
          <p:cNvSpPr txBox="1">
            <a:spLocks/>
          </p:cNvSpPr>
          <p:nvPr/>
        </p:nvSpPr>
        <p:spPr bwMode="gray">
          <a:xfrm>
            <a:off x="8757198" y="1985270"/>
            <a:ext cx="1567532" cy="50380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ŠIŠMIŠIMA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DB5F5571-3719-42FF-8AFE-76F268EB9F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25" t="3940" r="29058" b="14887"/>
          <a:stretch/>
        </p:blipFill>
        <p:spPr>
          <a:xfrm>
            <a:off x="7815500" y="4255388"/>
            <a:ext cx="2106916" cy="18372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0BD10770-3DB8-4B67-93E1-15A910184F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80" t="1668" r="10619" b="7982"/>
          <a:stretch/>
        </p:blipFill>
        <p:spPr>
          <a:xfrm>
            <a:off x="2952764" y="4399280"/>
            <a:ext cx="1899836" cy="18372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4D272F60-B472-4A54-AABD-9E1791D4AA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79" t="8727" r="1447" b="10185"/>
          <a:stretch/>
        </p:blipFill>
        <p:spPr>
          <a:xfrm>
            <a:off x="1845883" y="2912952"/>
            <a:ext cx="2120850" cy="14131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xmlns="" id="{07358B10-BC77-4A42-816A-D2025DC2F2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9772" y="2722370"/>
            <a:ext cx="1682725" cy="25240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xmlns="" id="{FA35811D-CA59-4D19-8E04-68DF3E9499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893" r="10421"/>
          <a:stretch/>
        </p:blipFill>
        <p:spPr>
          <a:xfrm>
            <a:off x="741440" y="4460240"/>
            <a:ext cx="1899836" cy="14809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xmlns="" id="{0B2E80A2-691D-43DC-8716-DAE1DC46C6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2622" r="3978" b="18558"/>
          <a:stretch/>
        </p:blipFill>
        <p:spPr>
          <a:xfrm>
            <a:off x="5311037" y="2928192"/>
            <a:ext cx="2373587" cy="18372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1841851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>
            <a:extLst>
              <a:ext uri="{FF2B5EF4-FFF2-40B4-BE49-F238E27FC236}">
                <a16:creationId xmlns:a16="http://schemas.microsoft.com/office/drawing/2014/main" xmlns="" id="{6BDED17A-29BA-4FA8-98DA-71805DC62D72}"/>
              </a:ext>
            </a:extLst>
          </p:cNvPr>
          <p:cNvSpPr txBox="1">
            <a:spLocks/>
          </p:cNvSpPr>
          <p:nvPr/>
        </p:nvSpPr>
        <p:spPr bwMode="gray">
          <a:xfrm>
            <a:off x="614895" y="621436"/>
            <a:ext cx="3251602" cy="62143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spc="50" dirty="0">
                <a:ln w="0"/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NAČINI OPRAŠIVANJA</a:t>
            </a:r>
          </a:p>
        </p:txBody>
      </p:sp>
      <p:sp>
        <p:nvSpPr>
          <p:cNvPr id="8" name="Naslov 1">
            <a:extLst>
              <a:ext uri="{FF2B5EF4-FFF2-40B4-BE49-F238E27FC236}">
                <a16:creationId xmlns:a16="http://schemas.microsoft.com/office/drawing/2014/main" xmlns="" id="{4CCC5140-7EAB-4E1E-802B-DDE664794F52}"/>
              </a:ext>
            </a:extLst>
          </p:cNvPr>
          <p:cNvSpPr txBox="1">
            <a:spLocks/>
          </p:cNvSpPr>
          <p:nvPr/>
        </p:nvSpPr>
        <p:spPr bwMode="gray">
          <a:xfrm>
            <a:off x="7193692" y="4488646"/>
            <a:ext cx="2550852" cy="157726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VJETROM - neugledne biljke bez mirisa i nektara; sitan i lagan pelud</a:t>
            </a:r>
          </a:p>
        </p:txBody>
      </p:sp>
      <p:sp>
        <p:nvSpPr>
          <p:cNvPr id="9" name="Naslov 1">
            <a:extLst>
              <a:ext uri="{FF2B5EF4-FFF2-40B4-BE49-F238E27FC236}">
                <a16:creationId xmlns:a16="http://schemas.microsoft.com/office/drawing/2014/main" xmlns="" id="{A4ABAEDB-25EF-4F19-ABD9-0CB806C517E5}"/>
              </a:ext>
            </a:extLst>
          </p:cNvPr>
          <p:cNvSpPr txBox="1">
            <a:spLocks/>
          </p:cNvSpPr>
          <p:nvPr/>
        </p:nvSpPr>
        <p:spPr bwMode="gray">
          <a:xfrm>
            <a:off x="2175039" y="4402580"/>
            <a:ext cx="2002830" cy="106088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VODOM - vodene biljke strujama vode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2EC7597C-B0D5-4E03-AD57-4FEAB44D8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1623737" y="1658188"/>
            <a:ext cx="3105434" cy="23290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7803C7E8-82AA-4F58-ABAC-6E581B181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0024" y="792092"/>
            <a:ext cx="2218188" cy="33938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0025805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>
            <a:extLst>
              <a:ext uri="{FF2B5EF4-FFF2-40B4-BE49-F238E27FC236}">
                <a16:creationId xmlns:a16="http://schemas.microsoft.com/office/drawing/2014/main" xmlns="" id="{6BDED17A-29BA-4FA8-98DA-71805DC62D72}"/>
              </a:ext>
            </a:extLst>
          </p:cNvPr>
          <p:cNvSpPr txBox="1">
            <a:spLocks/>
          </p:cNvSpPr>
          <p:nvPr/>
        </p:nvSpPr>
        <p:spPr bwMode="gray">
          <a:xfrm>
            <a:off x="614895" y="621436"/>
            <a:ext cx="3251602" cy="62143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spc="50" dirty="0">
                <a:ln w="0"/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NAČINI OPRAŠIVANJA</a:t>
            </a:r>
          </a:p>
        </p:txBody>
      </p:sp>
      <p:sp>
        <p:nvSpPr>
          <p:cNvPr id="9" name="Naslov 1">
            <a:extLst>
              <a:ext uri="{FF2B5EF4-FFF2-40B4-BE49-F238E27FC236}">
                <a16:creationId xmlns:a16="http://schemas.microsoft.com/office/drawing/2014/main" xmlns="" id="{A4ABAEDB-25EF-4F19-ABD9-0CB806C517E5}"/>
              </a:ext>
            </a:extLst>
          </p:cNvPr>
          <p:cNvSpPr txBox="1">
            <a:spLocks/>
          </p:cNvSpPr>
          <p:nvPr/>
        </p:nvSpPr>
        <p:spPr bwMode="gray">
          <a:xfrm>
            <a:off x="6267644" y="4259799"/>
            <a:ext cx="4918219" cy="171042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UMJETNIM OPRAŠIVANJEM - prenošenjem peludi s jednog na drugi cvijet čovjek sam odabire koje će biljke međusobno oprašiti kako bi dobio biljke željenih svojstava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A568D649-B42F-42E0-8E3C-E13EA0787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465" y="2052479"/>
            <a:ext cx="4371535" cy="29125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00AEB53B-4A82-42F3-BDA9-98745314D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7240788" y="1100831"/>
            <a:ext cx="2533527" cy="24814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7730985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>
            <a:extLst>
              <a:ext uri="{FF2B5EF4-FFF2-40B4-BE49-F238E27FC236}">
                <a16:creationId xmlns:a16="http://schemas.microsoft.com/office/drawing/2014/main" xmlns="" id="{6BDED17A-29BA-4FA8-98DA-71805DC62D72}"/>
              </a:ext>
            </a:extLst>
          </p:cNvPr>
          <p:cNvSpPr txBox="1">
            <a:spLocks/>
          </p:cNvSpPr>
          <p:nvPr/>
        </p:nvSpPr>
        <p:spPr bwMode="gray">
          <a:xfrm>
            <a:off x="614895" y="719091"/>
            <a:ext cx="2447901" cy="52378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spc="50" dirty="0">
                <a:ln w="0"/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VRSTE CVATOVA:</a:t>
            </a:r>
          </a:p>
        </p:txBody>
      </p:sp>
      <p:sp>
        <p:nvSpPr>
          <p:cNvPr id="9" name="Naslov 1">
            <a:extLst>
              <a:ext uri="{FF2B5EF4-FFF2-40B4-BE49-F238E27FC236}">
                <a16:creationId xmlns:a16="http://schemas.microsoft.com/office/drawing/2014/main" xmlns="" id="{A4ABAEDB-25EF-4F19-ABD9-0CB806C517E5}"/>
              </a:ext>
            </a:extLst>
          </p:cNvPr>
          <p:cNvSpPr txBox="1">
            <a:spLocks/>
          </p:cNvSpPr>
          <p:nvPr/>
        </p:nvSpPr>
        <p:spPr bwMode="gray">
          <a:xfrm>
            <a:off x="9159264" y="5670590"/>
            <a:ext cx="2388084" cy="49270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GROZD (bagrem)</a:t>
            </a:r>
          </a:p>
        </p:txBody>
      </p:sp>
      <p:sp>
        <p:nvSpPr>
          <p:cNvPr id="4" name="Naslov 1">
            <a:extLst>
              <a:ext uri="{FF2B5EF4-FFF2-40B4-BE49-F238E27FC236}">
                <a16:creationId xmlns:a16="http://schemas.microsoft.com/office/drawing/2014/main" xmlns="" id="{25A3129C-3750-48B4-8D77-CBD69598F283}"/>
              </a:ext>
            </a:extLst>
          </p:cNvPr>
          <p:cNvSpPr txBox="1">
            <a:spLocks/>
          </p:cNvSpPr>
          <p:nvPr/>
        </p:nvSpPr>
        <p:spPr bwMode="gray">
          <a:xfrm>
            <a:off x="711653" y="3278668"/>
            <a:ext cx="2894111" cy="49270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GLAVICA (maslačak)</a:t>
            </a:r>
          </a:p>
        </p:txBody>
      </p:sp>
      <p:sp>
        <p:nvSpPr>
          <p:cNvPr id="6" name="Naslov 1">
            <a:extLst>
              <a:ext uri="{FF2B5EF4-FFF2-40B4-BE49-F238E27FC236}">
                <a16:creationId xmlns:a16="http://schemas.microsoft.com/office/drawing/2014/main" xmlns="" id="{BA544F4F-0DC6-478A-A99F-9A32E2D2684B}"/>
              </a:ext>
            </a:extLst>
          </p:cNvPr>
          <p:cNvSpPr txBox="1">
            <a:spLocks/>
          </p:cNvSpPr>
          <p:nvPr/>
        </p:nvSpPr>
        <p:spPr bwMode="gray">
          <a:xfrm>
            <a:off x="8106796" y="2709881"/>
            <a:ext cx="2130637" cy="49270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KLAS (pšenica)</a:t>
            </a: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xmlns="" id="{65EF9BE4-9158-4EB4-9FBC-A8B67F85B542}"/>
              </a:ext>
            </a:extLst>
          </p:cNvPr>
          <p:cNvSpPr txBox="1">
            <a:spLocks/>
          </p:cNvSpPr>
          <p:nvPr/>
        </p:nvSpPr>
        <p:spPr bwMode="gray">
          <a:xfrm>
            <a:off x="5463322" y="5725765"/>
            <a:ext cx="2732832" cy="49270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ŠTITAC (divlja mrkva)</a:t>
            </a:r>
          </a:p>
        </p:txBody>
      </p:sp>
      <p:sp>
        <p:nvSpPr>
          <p:cNvPr id="8" name="Naslov 1">
            <a:extLst>
              <a:ext uri="{FF2B5EF4-FFF2-40B4-BE49-F238E27FC236}">
                <a16:creationId xmlns:a16="http://schemas.microsoft.com/office/drawing/2014/main" xmlns="" id="{2D78595F-69A6-4A7B-A9E6-E96EC6A36847}"/>
              </a:ext>
            </a:extLst>
          </p:cNvPr>
          <p:cNvSpPr txBox="1">
            <a:spLocks/>
          </p:cNvSpPr>
          <p:nvPr/>
        </p:nvSpPr>
        <p:spPr bwMode="gray">
          <a:xfrm>
            <a:off x="1838845" y="5725765"/>
            <a:ext cx="2732832" cy="49270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RESA (lijeska)</a:t>
            </a:r>
          </a:p>
        </p:txBody>
      </p:sp>
      <p:sp>
        <p:nvSpPr>
          <p:cNvPr id="10" name="Naslov 1">
            <a:extLst>
              <a:ext uri="{FF2B5EF4-FFF2-40B4-BE49-F238E27FC236}">
                <a16:creationId xmlns:a16="http://schemas.microsoft.com/office/drawing/2014/main" xmlns="" id="{8B3C7453-47E1-4F84-8BD3-2AD33828BE6B}"/>
              </a:ext>
            </a:extLst>
          </p:cNvPr>
          <p:cNvSpPr txBox="1">
            <a:spLocks/>
          </p:cNvSpPr>
          <p:nvPr/>
        </p:nvSpPr>
        <p:spPr bwMode="gray">
          <a:xfrm>
            <a:off x="4477983" y="3290865"/>
            <a:ext cx="2200924" cy="49270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METLICA (trska)</a:t>
            </a: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xmlns="" id="{03572296-8E82-4BAF-927C-4E016B562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5757962" y="3955678"/>
            <a:ext cx="2130637" cy="15979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4" name="Naslov 1">
            <a:extLst>
              <a:ext uri="{FF2B5EF4-FFF2-40B4-BE49-F238E27FC236}">
                <a16:creationId xmlns:a16="http://schemas.microsoft.com/office/drawing/2014/main" xmlns="" id="{5CD1C455-554C-4E11-BEF3-1E72F39E990E}"/>
              </a:ext>
            </a:extLst>
          </p:cNvPr>
          <p:cNvSpPr txBox="1">
            <a:spLocks/>
          </p:cNvSpPr>
          <p:nvPr/>
        </p:nvSpPr>
        <p:spPr bwMode="gray">
          <a:xfrm>
            <a:off x="614895" y="168674"/>
            <a:ext cx="6521271" cy="523783"/>
          </a:xfrm>
          <a:prstGeom prst="roundRect">
            <a:avLst/>
          </a:prstGeom>
          <a:solidFill>
            <a:srgbClr val="FF33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CVAT - više cvjetova na jednoj cvjetnoj </a:t>
            </a:r>
            <a:r>
              <a:rPr lang="hr-HR" sz="2000" b="1" spc="50" dirty="0" err="1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stapci</a:t>
            </a: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.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F2E14A46-6029-4484-B8AE-AC8BB7350F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1591" y="696079"/>
            <a:ext cx="1414428" cy="18864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819447DD-1981-41FA-A33D-27E45DFFFA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887" t="15801" r="12529"/>
          <a:stretch/>
        </p:blipFill>
        <p:spPr>
          <a:xfrm>
            <a:off x="9747113" y="3457202"/>
            <a:ext cx="1211680" cy="19587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xmlns="" id="{3F478761-8881-41D1-87A2-ABA3772C13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9126" y="1562629"/>
            <a:ext cx="2039166" cy="15293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xmlns="" id="{192C1024-50DC-4D8B-8267-932DA450448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184" b="27883"/>
          <a:stretch/>
        </p:blipFill>
        <p:spPr>
          <a:xfrm>
            <a:off x="2571823" y="4065113"/>
            <a:ext cx="1303707" cy="14873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xmlns="" id="{EB2C1973-0528-4D1D-AE14-D9C6521C094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4950" r="6658"/>
          <a:stretch/>
        </p:blipFill>
        <p:spPr>
          <a:xfrm>
            <a:off x="4788568" y="939175"/>
            <a:ext cx="1600832" cy="218791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25766498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4" grpId="0" animBg="1"/>
      <p:bldP spid="6" grpId="0" animBg="1"/>
      <p:bldP spid="7" grpId="0" animBg="1"/>
      <p:bldP spid="8" grpId="0" animBg="1"/>
      <p:bldP spid="10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>
            <a:extLst>
              <a:ext uri="{FF2B5EF4-FFF2-40B4-BE49-F238E27FC236}">
                <a16:creationId xmlns:a16="http://schemas.microsoft.com/office/drawing/2014/main" xmlns="" id="{6BDED17A-29BA-4FA8-98DA-71805DC62D72}"/>
              </a:ext>
            </a:extLst>
          </p:cNvPr>
          <p:cNvSpPr txBox="1">
            <a:spLocks/>
          </p:cNvSpPr>
          <p:nvPr/>
        </p:nvSpPr>
        <p:spPr bwMode="gray">
          <a:xfrm>
            <a:off x="334027" y="158084"/>
            <a:ext cx="10970466" cy="143987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buFont typeface="Wingdings" panose="05000000000000000000" pitchFamily="2" charset="2"/>
              <a:buChar char="v"/>
            </a:pPr>
            <a:r>
              <a:rPr lang="hr-HR" sz="1800" spc="50" dirty="0">
                <a:ln w="0"/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Prilikom oprašivanja peludno zrnce dospije na njušku tučka iste vrste i počinje klijati u </a:t>
            </a:r>
            <a:r>
              <a:rPr lang="hr-HR" sz="1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CJEVČICU</a:t>
            </a:r>
            <a:r>
              <a:rPr lang="hr-HR" sz="1800" spc="50" dirty="0">
                <a:ln w="0"/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koja provodi nepokretne muške spolne stanice kroz vrat tučka do </a:t>
            </a:r>
            <a:r>
              <a:rPr lang="hr-HR" sz="1800" spc="50" dirty="0" err="1">
                <a:ln w="0"/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plodnice</a:t>
            </a:r>
            <a:r>
              <a:rPr lang="hr-HR" sz="1800" spc="50" dirty="0">
                <a:ln w="0"/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r-HR" sz="1800" spc="50" dirty="0">
                <a:ln w="0"/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U PLODNICI je SJEMENI ZAMETAK  s JAJNOM STANICOM gdje dolazi do stapanja muške i ženske spolne stanice - </a:t>
            </a:r>
            <a:r>
              <a:rPr lang="hr-HR" sz="1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OPLODNJE</a:t>
            </a:r>
            <a:endParaRPr lang="hr-HR" sz="1800" spc="50" dirty="0">
              <a:ln w="0"/>
              <a:solidFill>
                <a:schemeClr val="bg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9" name="Naslov 1">
            <a:extLst>
              <a:ext uri="{FF2B5EF4-FFF2-40B4-BE49-F238E27FC236}">
                <a16:creationId xmlns:a16="http://schemas.microsoft.com/office/drawing/2014/main" xmlns="" id="{A4ABAEDB-25EF-4F19-ABD9-0CB806C517E5}"/>
              </a:ext>
            </a:extLst>
          </p:cNvPr>
          <p:cNvSpPr txBox="1">
            <a:spLocks/>
          </p:cNvSpPr>
          <p:nvPr/>
        </p:nvSpPr>
        <p:spPr bwMode="gray">
          <a:xfrm>
            <a:off x="8282866" y="6090081"/>
            <a:ext cx="3533312" cy="49621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oplodnja u kritosjemenjača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B8903E83-B6DB-44C0-A0A4-05A685496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591" y="2689995"/>
            <a:ext cx="6374705" cy="32852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Naslov 1">
            <a:extLst>
              <a:ext uri="{FF2B5EF4-FFF2-40B4-BE49-F238E27FC236}">
                <a16:creationId xmlns:a16="http://schemas.microsoft.com/office/drawing/2014/main" xmlns="" id="{58E40515-EE40-4625-8810-3761745F0750}"/>
              </a:ext>
            </a:extLst>
          </p:cNvPr>
          <p:cNvSpPr txBox="1">
            <a:spLocks/>
          </p:cNvSpPr>
          <p:nvPr/>
        </p:nvSpPr>
        <p:spPr bwMode="gray">
          <a:xfrm>
            <a:off x="3491780" y="1823230"/>
            <a:ext cx="1294712" cy="61883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4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PELUDNO ZRNCE</a:t>
            </a:r>
          </a:p>
        </p:txBody>
      </p:sp>
      <p:cxnSp>
        <p:nvCxnSpPr>
          <p:cNvPr id="7" name="Ravni poveznik sa strelicom 6">
            <a:extLst>
              <a:ext uri="{FF2B5EF4-FFF2-40B4-BE49-F238E27FC236}">
                <a16:creationId xmlns:a16="http://schemas.microsoft.com/office/drawing/2014/main" xmlns="" id="{00FDA93D-FDF8-45B7-B555-0C2C5EC61D2F}"/>
              </a:ext>
            </a:extLst>
          </p:cNvPr>
          <p:cNvCxnSpPr>
            <a:cxnSpLocks/>
          </p:cNvCxnSpPr>
          <p:nvPr/>
        </p:nvCxnSpPr>
        <p:spPr>
          <a:xfrm flipV="1">
            <a:off x="4173933" y="2453036"/>
            <a:ext cx="122859" cy="4405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Naslov 1">
            <a:extLst>
              <a:ext uri="{FF2B5EF4-FFF2-40B4-BE49-F238E27FC236}">
                <a16:creationId xmlns:a16="http://schemas.microsoft.com/office/drawing/2014/main" xmlns="" id="{7C6F5718-96DE-430F-A912-A451BB6F507F}"/>
              </a:ext>
            </a:extLst>
          </p:cNvPr>
          <p:cNvSpPr txBox="1">
            <a:spLocks/>
          </p:cNvSpPr>
          <p:nvPr/>
        </p:nvSpPr>
        <p:spPr bwMode="gray">
          <a:xfrm>
            <a:off x="5014456" y="1996015"/>
            <a:ext cx="1291743" cy="379879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4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CJEVČICA</a:t>
            </a:r>
          </a:p>
        </p:txBody>
      </p:sp>
      <p:cxnSp>
        <p:nvCxnSpPr>
          <p:cNvPr id="13" name="Ravni poveznik sa strelicom 12">
            <a:extLst>
              <a:ext uri="{FF2B5EF4-FFF2-40B4-BE49-F238E27FC236}">
                <a16:creationId xmlns:a16="http://schemas.microsoft.com/office/drawing/2014/main" xmlns="" id="{E6059D39-10C6-4A93-BAE2-5DCDC1DDD228}"/>
              </a:ext>
            </a:extLst>
          </p:cNvPr>
          <p:cNvCxnSpPr>
            <a:cxnSpLocks/>
          </p:cNvCxnSpPr>
          <p:nvPr/>
        </p:nvCxnSpPr>
        <p:spPr>
          <a:xfrm flipV="1">
            <a:off x="4165055" y="2494515"/>
            <a:ext cx="1092206" cy="6806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Naslov 1">
            <a:extLst>
              <a:ext uri="{FF2B5EF4-FFF2-40B4-BE49-F238E27FC236}">
                <a16:creationId xmlns:a16="http://schemas.microsoft.com/office/drawing/2014/main" xmlns="" id="{C32FBFD7-EEF5-46EB-95F5-33A95B7C5563}"/>
              </a:ext>
            </a:extLst>
          </p:cNvPr>
          <p:cNvSpPr txBox="1">
            <a:spLocks/>
          </p:cNvSpPr>
          <p:nvPr/>
        </p:nvSpPr>
        <p:spPr bwMode="gray">
          <a:xfrm>
            <a:off x="1842204" y="4564981"/>
            <a:ext cx="1419714" cy="379879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4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PLODNICA</a:t>
            </a:r>
          </a:p>
        </p:txBody>
      </p:sp>
      <p:cxnSp>
        <p:nvCxnSpPr>
          <p:cNvPr id="15" name="Ravni poveznik sa strelicom 14">
            <a:extLst>
              <a:ext uri="{FF2B5EF4-FFF2-40B4-BE49-F238E27FC236}">
                <a16:creationId xmlns:a16="http://schemas.microsoft.com/office/drawing/2014/main" xmlns="" id="{8367AE6E-9DA0-4732-9CE3-560362A313B4}"/>
              </a:ext>
            </a:extLst>
          </p:cNvPr>
          <p:cNvCxnSpPr>
            <a:cxnSpLocks/>
          </p:cNvCxnSpPr>
          <p:nvPr/>
        </p:nvCxnSpPr>
        <p:spPr>
          <a:xfrm flipH="1">
            <a:off x="3320249" y="4732730"/>
            <a:ext cx="872918" cy="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Naslov 1">
            <a:extLst>
              <a:ext uri="{FF2B5EF4-FFF2-40B4-BE49-F238E27FC236}">
                <a16:creationId xmlns:a16="http://schemas.microsoft.com/office/drawing/2014/main" xmlns="" id="{795EBD39-F0A0-4DFF-940D-85C6E46345FB}"/>
              </a:ext>
            </a:extLst>
          </p:cNvPr>
          <p:cNvSpPr txBox="1">
            <a:spLocks/>
          </p:cNvSpPr>
          <p:nvPr/>
        </p:nvSpPr>
        <p:spPr bwMode="gray">
          <a:xfrm>
            <a:off x="1863771" y="5083342"/>
            <a:ext cx="1419714" cy="60724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4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SJEMENI ZAMETAK</a:t>
            </a:r>
          </a:p>
        </p:txBody>
      </p:sp>
      <p:cxnSp>
        <p:nvCxnSpPr>
          <p:cNvPr id="19" name="Ravni poveznik sa strelicom 18">
            <a:extLst>
              <a:ext uri="{FF2B5EF4-FFF2-40B4-BE49-F238E27FC236}">
                <a16:creationId xmlns:a16="http://schemas.microsoft.com/office/drawing/2014/main" xmlns="" id="{C1EB74C2-2505-4D69-BB17-56315277FE9F}"/>
              </a:ext>
            </a:extLst>
          </p:cNvPr>
          <p:cNvCxnSpPr>
            <a:cxnSpLocks/>
          </p:cNvCxnSpPr>
          <p:nvPr/>
        </p:nvCxnSpPr>
        <p:spPr>
          <a:xfrm flipH="1">
            <a:off x="3320249" y="5178091"/>
            <a:ext cx="847760" cy="18224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Naslov 1">
            <a:extLst>
              <a:ext uri="{FF2B5EF4-FFF2-40B4-BE49-F238E27FC236}">
                <a16:creationId xmlns:a16="http://schemas.microsoft.com/office/drawing/2014/main" xmlns="" id="{CE8D494F-0501-4C73-94EF-D6FF46ACE056}"/>
              </a:ext>
            </a:extLst>
          </p:cNvPr>
          <p:cNvSpPr txBox="1">
            <a:spLocks/>
          </p:cNvSpPr>
          <p:nvPr/>
        </p:nvSpPr>
        <p:spPr bwMode="gray">
          <a:xfrm>
            <a:off x="2353523" y="5826054"/>
            <a:ext cx="1245747" cy="60724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4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JAJNA STANICA</a:t>
            </a:r>
          </a:p>
        </p:txBody>
      </p:sp>
      <p:cxnSp>
        <p:nvCxnSpPr>
          <p:cNvPr id="23" name="Ravni poveznik sa strelicom 22">
            <a:extLst>
              <a:ext uri="{FF2B5EF4-FFF2-40B4-BE49-F238E27FC236}">
                <a16:creationId xmlns:a16="http://schemas.microsoft.com/office/drawing/2014/main" xmlns="" id="{F093F859-C5F3-4905-A050-09940738294F}"/>
              </a:ext>
            </a:extLst>
          </p:cNvPr>
          <p:cNvCxnSpPr>
            <a:cxnSpLocks/>
          </p:cNvCxnSpPr>
          <p:nvPr/>
        </p:nvCxnSpPr>
        <p:spPr>
          <a:xfrm flipH="1">
            <a:off x="3599270" y="5463656"/>
            <a:ext cx="614604" cy="344642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" name="Naslov 1">
            <a:extLst>
              <a:ext uri="{FF2B5EF4-FFF2-40B4-BE49-F238E27FC236}">
                <a16:creationId xmlns:a16="http://schemas.microsoft.com/office/drawing/2014/main" xmlns="" id="{E4E2D278-4485-4BDB-BBD3-A8924D8EEA81}"/>
              </a:ext>
            </a:extLst>
          </p:cNvPr>
          <p:cNvSpPr txBox="1">
            <a:spLocks/>
          </p:cNvSpPr>
          <p:nvPr/>
        </p:nvSpPr>
        <p:spPr bwMode="gray">
          <a:xfrm>
            <a:off x="6522015" y="2563492"/>
            <a:ext cx="1033088" cy="379879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4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NJUŠKA</a:t>
            </a:r>
          </a:p>
        </p:txBody>
      </p:sp>
      <p:sp>
        <p:nvSpPr>
          <p:cNvPr id="26" name="Naslov 1">
            <a:extLst>
              <a:ext uri="{FF2B5EF4-FFF2-40B4-BE49-F238E27FC236}">
                <a16:creationId xmlns:a16="http://schemas.microsoft.com/office/drawing/2014/main" xmlns="" id="{0E94CA05-7033-4817-ACD8-3AC1C36BF132}"/>
              </a:ext>
            </a:extLst>
          </p:cNvPr>
          <p:cNvSpPr txBox="1">
            <a:spLocks/>
          </p:cNvSpPr>
          <p:nvPr/>
        </p:nvSpPr>
        <p:spPr bwMode="gray">
          <a:xfrm>
            <a:off x="6670599" y="3176118"/>
            <a:ext cx="869656" cy="379879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4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VRAT</a:t>
            </a:r>
          </a:p>
        </p:txBody>
      </p:sp>
      <p:cxnSp>
        <p:nvCxnSpPr>
          <p:cNvPr id="27" name="Ravni poveznik sa strelicom 26">
            <a:extLst>
              <a:ext uri="{FF2B5EF4-FFF2-40B4-BE49-F238E27FC236}">
                <a16:creationId xmlns:a16="http://schemas.microsoft.com/office/drawing/2014/main" xmlns="" id="{C7076D2E-0CE2-48D8-B73D-9A7C8F4C49EB}"/>
              </a:ext>
            </a:extLst>
          </p:cNvPr>
          <p:cNvCxnSpPr>
            <a:cxnSpLocks/>
          </p:cNvCxnSpPr>
          <p:nvPr/>
        </p:nvCxnSpPr>
        <p:spPr>
          <a:xfrm flipV="1">
            <a:off x="5684616" y="3398130"/>
            <a:ext cx="910643" cy="2579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Ravni poveznik sa strelicom 28">
            <a:extLst>
              <a:ext uri="{FF2B5EF4-FFF2-40B4-BE49-F238E27FC236}">
                <a16:creationId xmlns:a16="http://schemas.microsoft.com/office/drawing/2014/main" xmlns="" id="{E4358BB1-084F-4934-9FB7-ABDAF4B2DA8A}"/>
              </a:ext>
            </a:extLst>
          </p:cNvPr>
          <p:cNvCxnSpPr>
            <a:cxnSpLocks/>
          </p:cNvCxnSpPr>
          <p:nvPr/>
        </p:nvCxnSpPr>
        <p:spPr>
          <a:xfrm flipV="1">
            <a:off x="5748236" y="2865780"/>
            <a:ext cx="723585" cy="1614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4" name="Naslov 1">
            <a:extLst>
              <a:ext uri="{FF2B5EF4-FFF2-40B4-BE49-F238E27FC236}">
                <a16:creationId xmlns:a16="http://schemas.microsoft.com/office/drawing/2014/main" xmlns="" id="{A02E1B96-4335-480E-87F3-82F857610A64}"/>
              </a:ext>
            </a:extLst>
          </p:cNvPr>
          <p:cNvSpPr txBox="1">
            <a:spLocks/>
          </p:cNvSpPr>
          <p:nvPr/>
        </p:nvSpPr>
        <p:spPr bwMode="gray">
          <a:xfrm>
            <a:off x="6051609" y="3729314"/>
            <a:ext cx="1033089" cy="737375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4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MUŠKE</a:t>
            </a:r>
          </a:p>
          <a:p>
            <a:pPr algn="ctr"/>
            <a:r>
              <a:rPr lang="hr-HR" sz="14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SPOLNE STANICE</a:t>
            </a:r>
          </a:p>
        </p:txBody>
      </p:sp>
      <p:cxnSp>
        <p:nvCxnSpPr>
          <p:cNvPr id="39" name="Ravni poveznik sa strelicom 38">
            <a:extLst>
              <a:ext uri="{FF2B5EF4-FFF2-40B4-BE49-F238E27FC236}">
                <a16:creationId xmlns:a16="http://schemas.microsoft.com/office/drawing/2014/main" xmlns="" id="{39492308-4A49-4729-8056-D539F6009C24}"/>
              </a:ext>
            </a:extLst>
          </p:cNvPr>
          <p:cNvCxnSpPr>
            <a:cxnSpLocks/>
          </p:cNvCxnSpPr>
          <p:nvPr/>
        </p:nvCxnSpPr>
        <p:spPr>
          <a:xfrm flipV="1">
            <a:off x="6029269" y="4465822"/>
            <a:ext cx="320677" cy="2487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1" name="Elipsa 40">
            <a:extLst>
              <a:ext uri="{FF2B5EF4-FFF2-40B4-BE49-F238E27FC236}">
                <a16:creationId xmlns:a16="http://schemas.microsoft.com/office/drawing/2014/main" xmlns="" id="{4EB94CAD-B9D3-4D78-ABC7-A840165FA2C7}"/>
              </a:ext>
            </a:extLst>
          </p:cNvPr>
          <p:cNvSpPr/>
          <p:nvPr/>
        </p:nvSpPr>
        <p:spPr>
          <a:xfrm>
            <a:off x="5592932" y="4622250"/>
            <a:ext cx="458676" cy="304854"/>
          </a:xfrm>
          <a:prstGeom prst="ellipse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42" name="Ravni poveznik sa strelicom 41">
            <a:extLst>
              <a:ext uri="{FF2B5EF4-FFF2-40B4-BE49-F238E27FC236}">
                <a16:creationId xmlns:a16="http://schemas.microsoft.com/office/drawing/2014/main" xmlns="" id="{B954E07A-DB2D-478D-B477-2B77161CE818}"/>
              </a:ext>
            </a:extLst>
          </p:cNvPr>
          <p:cNvCxnSpPr>
            <a:cxnSpLocks/>
          </p:cNvCxnSpPr>
          <p:nvPr/>
        </p:nvCxnSpPr>
        <p:spPr>
          <a:xfrm flipV="1">
            <a:off x="7560764" y="4774677"/>
            <a:ext cx="917411" cy="5622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4" name="Naslov 1">
            <a:extLst>
              <a:ext uri="{FF2B5EF4-FFF2-40B4-BE49-F238E27FC236}">
                <a16:creationId xmlns:a16="http://schemas.microsoft.com/office/drawing/2014/main" xmlns="" id="{11DB6D82-62A3-47EA-9824-3072E2D4BBFF}"/>
              </a:ext>
            </a:extLst>
          </p:cNvPr>
          <p:cNvSpPr txBox="1">
            <a:spLocks/>
          </p:cNvSpPr>
          <p:nvPr/>
        </p:nvSpPr>
        <p:spPr bwMode="gray">
          <a:xfrm>
            <a:off x="8602633" y="4208016"/>
            <a:ext cx="1525428" cy="84778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4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ZIGOTA - oplođena jajna stanica</a:t>
            </a:r>
          </a:p>
        </p:txBody>
      </p:sp>
      <p:sp>
        <p:nvSpPr>
          <p:cNvPr id="47" name="Naslov 1">
            <a:extLst>
              <a:ext uri="{FF2B5EF4-FFF2-40B4-BE49-F238E27FC236}">
                <a16:creationId xmlns:a16="http://schemas.microsoft.com/office/drawing/2014/main" xmlns="" id="{F250DD64-3724-4998-9F53-66DDEBE9F323}"/>
              </a:ext>
            </a:extLst>
          </p:cNvPr>
          <p:cNvSpPr txBox="1">
            <a:spLocks/>
          </p:cNvSpPr>
          <p:nvPr/>
        </p:nvSpPr>
        <p:spPr bwMode="gray">
          <a:xfrm>
            <a:off x="8757779" y="5383000"/>
            <a:ext cx="1291743" cy="379879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4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CJEVČICA</a:t>
            </a:r>
          </a:p>
        </p:txBody>
      </p:sp>
      <p:cxnSp>
        <p:nvCxnSpPr>
          <p:cNvPr id="48" name="Ravni poveznik sa strelicom 47">
            <a:extLst>
              <a:ext uri="{FF2B5EF4-FFF2-40B4-BE49-F238E27FC236}">
                <a16:creationId xmlns:a16="http://schemas.microsoft.com/office/drawing/2014/main" xmlns="" id="{079492EC-F138-4A3E-96BF-EDF86DBDA36A}"/>
              </a:ext>
            </a:extLst>
          </p:cNvPr>
          <p:cNvCxnSpPr>
            <a:cxnSpLocks/>
          </p:cNvCxnSpPr>
          <p:nvPr/>
        </p:nvCxnSpPr>
        <p:spPr>
          <a:xfrm flipV="1">
            <a:off x="7739798" y="5593727"/>
            <a:ext cx="889469" cy="1974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944502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6" grpId="0" animBg="1"/>
      <p:bldP spid="12" grpId="0" animBg="1"/>
      <p:bldP spid="14" grpId="0" animBg="1"/>
      <p:bldP spid="18" grpId="0" animBg="1"/>
      <p:bldP spid="21" grpId="0" animBg="1"/>
      <p:bldP spid="25" grpId="0" animBg="1"/>
      <p:bldP spid="26" grpId="0" animBg="1"/>
      <p:bldP spid="34" grpId="0" animBg="1"/>
      <p:bldP spid="41" grpId="0" animBg="1"/>
      <p:bldP spid="44" grpId="0" animBg="1"/>
      <p:bldP spid="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>
            <a:extLst>
              <a:ext uri="{FF2B5EF4-FFF2-40B4-BE49-F238E27FC236}">
                <a16:creationId xmlns:a16="http://schemas.microsoft.com/office/drawing/2014/main" xmlns="" id="{6BDED17A-29BA-4FA8-98DA-71805DC62D72}"/>
              </a:ext>
            </a:extLst>
          </p:cNvPr>
          <p:cNvSpPr txBox="1">
            <a:spLocks/>
          </p:cNvSpPr>
          <p:nvPr/>
        </p:nvSpPr>
        <p:spPr bwMode="gray">
          <a:xfrm>
            <a:off x="517238" y="568169"/>
            <a:ext cx="11094754" cy="209513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buFont typeface="Wingdings" panose="05000000000000000000" pitchFamily="2" charset="2"/>
              <a:buChar char="v"/>
            </a:pPr>
            <a:r>
              <a:rPr lang="hr-HR" sz="2000" spc="50" dirty="0">
                <a:ln w="0"/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Oplodnjom iz sjemenog zametka           </a:t>
            </a:r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SJEMENKA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r-HR" sz="2000" spc="50" dirty="0">
                <a:ln w="0"/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Iz </a:t>
            </a:r>
            <a:r>
              <a:rPr lang="hr-HR" sz="2000" spc="50" dirty="0" err="1">
                <a:ln w="0"/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zigote</a:t>
            </a:r>
            <a:r>
              <a:rPr lang="hr-HR" sz="2000" spc="50" dirty="0">
                <a:ln w="0"/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          </a:t>
            </a:r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KLICA</a:t>
            </a:r>
            <a:r>
              <a:rPr lang="hr-HR" sz="2000" spc="50" dirty="0">
                <a:ln w="0"/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(začetak mlade biljke).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r-HR" sz="2000" spc="50" dirty="0">
                <a:ln w="0"/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Latice i </a:t>
            </a:r>
            <a:r>
              <a:rPr lang="hr-HR" sz="2000" spc="50" dirty="0" err="1">
                <a:ln w="0"/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lapovi</a:t>
            </a:r>
            <a:r>
              <a:rPr lang="hr-HR" sz="2000" spc="50" dirty="0">
                <a:ln w="0"/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se nakon oplodnje suše.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r-HR" sz="2000" spc="50" dirty="0" err="1">
                <a:ln w="0"/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Plodnica</a:t>
            </a:r>
            <a:r>
              <a:rPr lang="hr-HR" sz="2000" spc="50" dirty="0">
                <a:ln w="0"/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tučka raste s 1 ili više sjemenki u </a:t>
            </a:r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PLOD </a:t>
            </a:r>
            <a:r>
              <a:rPr lang="hr-HR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koji služi rasprostranjivanju biljaka</a:t>
            </a:r>
            <a:r>
              <a:rPr lang="hr-H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hr-HR" sz="2000" spc="50" dirty="0">
              <a:ln w="0"/>
              <a:solidFill>
                <a:schemeClr val="bg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USPLOĐE (suho / mesnato) </a:t>
            </a:r>
            <a:r>
              <a:rPr lang="hr-H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je vanjski dio ploda koji najčešće nastaje od </a:t>
            </a:r>
            <a:r>
              <a:rPr lang="hr-HR" sz="20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plodnice</a:t>
            </a:r>
            <a:r>
              <a:rPr lang="hr-H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tučka. </a:t>
            </a:r>
          </a:p>
        </p:txBody>
      </p:sp>
      <p:sp>
        <p:nvSpPr>
          <p:cNvPr id="9" name="Naslov 1">
            <a:extLst>
              <a:ext uri="{FF2B5EF4-FFF2-40B4-BE49-F238E27FC236}">
                <a16:creationId xmlns:a16="http://schemas.microsoft.com/office/drawing/2014/main" xmlns="" id="{A4ABAEDB-25EF-4F19-ABD9-0CB806C517E5}"/>
              </a:ext>
            </a:extLst>
          </p:cNvPr>
          <p:cNvSpPr txBox="1">
            <a:spLocks/>
          </p:cNvSpPr>
          <p:nvPr/>
        </p:nvSpPr>
        <p:spPr bwMode="gray">
          <a:xfrm>
            <a:off x="8892629" y="4423303"/>
            <a:ext cx="1455937" cy="412805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USPLOĐE</a:t>
            </a:r>
          </a:p>
        </p:txBody>
      </p:sp>
      <p:sp>
        <p:nvSpPr>
          <p:cNvPr id="2" name="Strelica: desno 1">
            <a:extLst>
              <a:ext uri="{FF2B5EF4-FFF2-40B4-BE49-F238E27FC236}">
                <a16:creationId xmlns:a16="http://schemas.microsoft.com/office/drawing/2014/main" xmlns="" id="{FE345042-9518-42D7-959F-247F1A95C1E3}"/>
              </a:ext>
            </a:extLst>
          </p:cNvPr>
          <p:cNvSpPr/>
          <p:nvPr/>
        </p:nvSpPr>
        <p:spPr>
          <a:xfrm>
            <a:off x="5434300" y="690968"/>
            <a:ext cx="568171" cy="284084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Strelica: desno 7">
            <a:extLst>
              <a:ext uri="{FF2B5EF4-FFF2-40B4-BE49-F238E27FC236}">
                <a16:creationId xmlns:a16="http://schemas.microsoft.com/office/drawing/2014/main" xmlns="" id="{D91CC042-2570-4B3B-A8AA-76DFEF1F9ED3}"/>
              </a:ext>
            </a:extLst>
          </p:cNvPr>
          <p:cNvSpPr/>
          <p:nvPr/>
        </p:nvSpPr>
        <p:spPr>
          <a:xfrm>
            <a:off x="2254927" y="1037196"/>
            <a:ext cx="568171" cy="284084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Naslov 1">
            <a:extLst>
              <a:ext uri="{FF2B5EF4-FFF2-40B4-BE49-F238E27FC236}">
                <a16:creationId xmlns:a16="http://schemas.microsoft.com/office/drawing/2014/main" xmlns="" id="{594BEFAC-F904-4F53-8EE5-1803C34C5A3C}"/>
              </a:ext>
            </a:extLst>
          </p:cNvPr>
          <p:cNvSpPr txBox="1">
            <a:spLocks/>
          </p:cNvSpPr>
          <p:nvPr/>
        </p:nvSpPr>
        <p:spPr bwMode="gray">
          <a:xfrm>
            <a:off x="8841829" y="3192398"/>
            <a:ext cx="1562472" cy="412805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SJEMENKA </a:t>
            </a: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xmlns="" id="{D7103FE7-C6F1-4AAA-93E5-A9BE355E6585}"/>
              </a:ext>
            </a:extLst>
          </p:cNvPr>
          <p:cNvSpPr txBox="1">
            <a:spLocks/>
          </p:cNvSpPr>
          <p:nvPr/>
        </p:nvSpPr>
        <p:spPr bwMode="gray">
          <a:xfrm>
            <a:off x="9402604" y="3821298"/>
            <a:ext cx="440921" cy="412805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+</a:t>
            </a:r>
          </a:p>
        </p:txBody>
      </p:sp>
      <p:sp>
        <p:nvSpPr>
          <p:cNvPr id="12" name="AutoShape 25">
            <a:extLst>
              <a:ext uri="{FF2B5EF4-FFF2-40B4-BE49-F238E27FC236}">
                <a16:creationId xmlns:a16="http://schemas.microsoft.com/office/drawing/2014/main" xmlns="" id="{52DDA31D-F75B-4668-9F69-ACF1DCFF3592}"/>
              </a:ext>
            </a:extLst>
          </p:cNvPr>
          <p:cNvSpPr>
            <a:spLocks/>
          </p:cNvSpPr>
          <p:nvPr/>
        </p:nvSpPr>
        <p:spPr bwMode="auto">
          <a:xfrm rot="5400000" flipH="1">
            <a:off x="9486514" y="4248183"/>
            <a:ext cx="227534" cy="1669000"/>
          </a:xfrm>
          <a:prstGeom prst="leftBrace">
            <a:avLst>
              <a:gd name="adj1" fmla="val 158333"/>
              <a:gd name="adj2" fmla="val 50613"/>
            </a:avLst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r-Latn-CS" altLang="sr-Latn-RS" b="1">
              <a:solidFill>
                <a:srgbClr val="002060"/>
              </a:solidFill>
              <a:latin typeface="Candara Light" panose="020E0502030303020204" pitchFamily="34" charset="0"/>
            </a:endParaRPr>
          </a:p>
        </p:txBody>
      </p:sp>
      <p:sp>
        <p:nvSpPr>
          <p:cNvPr id="13" name="Naslov 1">
            <a:extLst>
              <a:ext uri="{FF2B5EF4-FFF2-40B4-BE49-F238E27FC236}">
                <a16:creationId xmlns:a16="http://schemas.microsoft.com/office/drawing/2014/main" xmlns="" id="{3F05A848-6C08-4EC7-91CA-1C20423828C2}"/>
              </a:ext>
            </a:extLst>
          </p:cNvPr>
          <p:cNvSpPr txBox="1">
            <a:spLocks/>
          </p:cNvSpPr>
          <p:nvPr/>
        </p:nvSpPr>
        <p:spPr bwMode="gray">
          <a:xfrm>
            <a:off x="8862297" y="5401778"/>
            <a:ext cx="1516599" cy="504859"/>
          </a:xfrm>
          <a:prstGeom prst="roundRect">
            <a:avLst/>
          </a:prstGeom>
          <a:solidFill>
            <a:srgbClr val="FF3300"/>
          </a:solidFill>
          <a:ln>
            <a:solidFill>
              <a:srgbClr val="FF5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4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PLOD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C144CE24-4362-4DCE-B37E-F75A17CDD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3930" y="2923713"/>
            <a:ext cx="3733467" cy="27861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xmlns="" id="{20364A76-3818-4217-863D-4BF9AA588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679" y="3244336"/>
            <a:ext cx="2206001" cy="20515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18" name="Ravni poveznik sa strelicom 17">
            <a:extLst>
              <a:ext uri="{FF2B5EF4-FFF2-40B4-BE49-F238E27FC236}">
                <a16:creationId xmlns:a16="http://schemas.microsoft.com/office/drawing/2014/main" xmlns="" id="{67E86DF1-B0C0-4EC7-B22C-CAF6149BCD8B}"/>
              </a:ext>
            </a:extLst>
          </p:cNvPr>
          <p:cNvCxnSpPr>
            <a:cxnSpLocks/>
          </p:cNvCxnSpPr>
          <p:nvPr/>
        </p:nvCxnSpPr>
        <p:spPr>
          <a:xfrm flipV="1">
            <a:off x="6597537" y="3492811"/>
            <a:ext cx="2137764" cy="7412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Ravni poveznik sa strelicom 18">
            <a:extLst>
              <a:ext uri="{FF2B5EF4-FFF2-40B4-BE49-F238E27FC236}">
                <a16:creationId xmlns:a16="http://schemas.microsoft.com/office/drawing/2014/main" xmlns="" id="{D1248AAD-7CDA-4C4C-B6AA-A14C32FF9DFC}"/>
              </a:ext>
            </a:extLst>
          </p:cNvPr>
          <p:cNvCxnSpPr>
            <a:cxnSpLocks/>
          </p:cNvCxnSpPr>
          <p:nvPr/>
        </p:nvCxnSpPr>
        <p:spPr>
          <a:xfrm flipV="1">
            <a:off x="6666020" y="4629705"/>
            <a:ext cx="2069281" cy="34871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6596120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2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>
            <a:extLst>
              <a:ext uri="{FF2B5EF4-FFF2-40B4-BE49-F238E27FC236}">
                <a16:creationId xmlns:a16="http://schemas.microsoft.com/office/drawing/2014/main" xmlns="" id="{6BDED17A-29BA-4FA8-98DA-71805DC62D72}"/>
              </a:ext>
            </a:extLst>
          </p:cNvPr>
          <p:cNvSpPr txBox="1">
            <a:spLocks/>
          </p:cNvSpPr>
          <p:nvPr/>
        </p:nvSpPr>
        <p:spPr bwMode="gray">
          <a:xfrm>
            <a:off x="5750690" y="6222686"/>
            <a:ext cx="2365542" cy="523783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VRSTE PLODOVA</a:t>
            </a:r>
          </a:p>
        </p:txBody>
      </p:sp>
      <p:sp>
        <p:nvSpPr>
          <p:cNvPr id="9" name="Naslov 1">
            <a:extLst>
              <a:ext uri="{FF2B5EF4-FFF2-40B4-BE49-F238E27FC236}">
                <a16:creationId xmlns:a16="http://schemas.microsoft.com/office/drawing/2014/main" xmlns="" id="{A4ABAEDB-25EF-4F19-ABD9-0CB806C517E5}"/>
              </a:ext>
            </a:extLst>
          </p:cNvPr>
          <p:cNvSpPr txBox="1">
            <a:spLocks/>
          </p:cNvSpPr>
          <p:nvPr/>
        </p:nvSpPr>
        <p:spPr bwMode="gray">
          <a:xfrm>
            <a:off x="3085071" y="833392"/>
            <a:ext cx="2365542" cy="523784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SOČNO USPLOĐE</a:t>
            </a:r>
          </a:p>
        </p:txBody>
      </p:sp>
      <p:sp>
        <p:nvSpPr>
          <p:cNvPr id="10" name="Naslov 1">
            <a:extLst>
              <a:ext uri="{FF2B5EF4-FFF2-40B4-BE49-F238E27FC236}">
                <a16:creationId xmlns:a16="http://schemas.microsoft.com/office/drawing/2014/main" xmlns="" id="{594BEFAC-F904-4F53-8EE5-1803C34C5A3C}"/>
              </a:ext>
            </a:extLst>
          </p:cNvPr>
          <p:cNvSpPr txBox="1">
            <a:spLocks/>
          </p:cNvSpPr>
          <p:nvPr/>
        </p:nvSpPr>
        <p:spPr bwMode="gray">
          <a:xfrm>
            <a:off x="157200" y="4378373"/>
            <a:ext cx="1499570" cy="73572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VIŠE</a:t>
            </a:r>
          </a:p>
          <a:p>
            <a:pPr algn="ctr"/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SJEMENKI</a:t>
            </a:r>
          </a:p>
        </p:txBody>
      </p:sp>
      <p:cxnSp>
        <p:nvCxnSpPr>
          <p:cNvPr id="4" name="Ravni poveznik 3">
            <a:extLst>
              <a:ext uri="{FF2B5EF4-FFF2-40B4-BE49-F238E27FC236}">
                <a16:creationId xmlns:a16="http://schemas.microsoft.com/office/drawing/2014/main" xmlns="" id="{C58934E0-DE96-42D1-858F-B892B8BCF739}"/>
              </a:ext>
            </a:extLst>
          </p:cNvPr>
          <p:cNvCxnSpPr>
            <a:cxnSpLocks/>
          </p:cNvCxnSpPr>
          <p:nvPr/>
        </p:nvCxnSpPr>
        <p:spPr>
          <a:xfrm>
            <a:off x="6933461" y="798990"/>
            <a:ext cx="0" cy="522007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Ravni poveznik 12">
            <a:extLst>
              <a:ext uri="{FF2B5EF4-FFF2-40B4-BE49-F238E27FC236}">
                <a16:creationId xmlns:a16="http://schemas.microsoft.com/office/drawing/2014/main" xmlns="" id="{08A85D8C-118D-4051-BE03-678F2E9EDC3E}"/>
              </a:ext>
            </a:extLst>
          </p:cNvPr>
          <p:cNvCxnSpPr>
            <a:cxnSpLocks/>
          </p:cNvCxnSpPr>
          <p:nvPr/>
        </p:nvCxnSpPr>
        <p:spPr>
          <a:xfrm flipH="1" flipV="1">
            <a:off x="1664367" y="3407108"/>
            <a:ext cx="9805584" cy="21893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Naslov 1">
            <a:extLst>
              <a:ext uri="{FF2B5EF4-FFF2-40B4-BE49-F238E27FC236}">
                <a16:creationId xmlns:a16="http://schemas.microsoft.com/office/drawing/2014/main" xmlns="" id="{35B5B444-303F-4066-BAEA-760F84D90E50}"/>
              </a:ext>
            </a:extLst>
          </p:cNvPr>
          <p:cNvSpPr txBox="1">
            <a:spLocks/>
          </p:cNvSpPr>
          <p:nvPr/>
        </p:nvSpPr>
        <p:spPr bwMode="gray">
          <a:xfrm>
            <a:off x="8116232" y="796811"/>
            <a:ext cx="2206593" cy="467181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SUHO USPLOĐE</a:t>
            </a: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xmlns="" id="{C8EAC4AF-18CE-4808-8BD9-471B7CE691BE}"/>
              </a:ext>
            </a:extLst>
          </p:cNvPr>
          <p:cNvSpPr txBox="1">
            <a:spLocks/>
          </p:cNvSpPr>
          <p:nvPr/>
        </p:nvSpPr>
        <p:spPr bwMode="gray">
          <a:xfrm>
            <a:off x="147041" y="1743903"/>
            <a:ext cx="1499570" cy="73572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1 SJEMENKA 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1BCAA884-FAE6-49AB-9AAC-8563BBFC7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800860" y="1881944"/>
            <a:ext cx="1782830" cy="13304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1009D5BE-68BC-4133-AC6C-997CF9C08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2914" y="1859990"/>
            <a:ext cx="1492607" cy="13881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xmlns="" id="{4D07E35B-165F-4F12-8AD3-81A0A4446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2093" y="1673065"/>
            <a:ext cx="1574731" cy="15648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xmlns="" id="{BC48C063-1F34-4CF9-B3D6-4F45144A22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2765" y="3724016"/>
            <a:ext cx="1330155" cy="10973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xmlns="" id="{09B3985F-DA6E-47CA-89E8-F4CD07CC3A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61" t="7804" r="8255" b="7777"/>
          <a:stretch/>
        </p:blipFill>
        <p:spPr>
          <a:xfrm>
            <a:off x="2669622" y="4982257"/>
            <a:ext cx="1538627" cy="12736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xmlns="" id="{6B03D446-1800-4072-8E66-4B9DEE4CA1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6201" y="5096335"/>
            <a:ext cx="1590383" cy="10436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3" name="Slika 22">
            <a:extLst>
              <a:ext uri="{FF2B5EF4-FFF2-40B4-BE49-F238E27FC236}">
                <a16:creationId xmlns:a16="http://schemas.microsoft.com/office/drawing/2014/main" xmlns="" id="{95BD6603-8FF2-4BF7-9E3E-F4DDC1BBC54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531" t="5469" r="12987" b="6205"/>
          <a:stretch/>
        </p:blipFill>
        <p:spPr>
          <a:xfrm>
            <a:off x="2016009" y="3645620"/>
            <a:ext cx="1330154" cy="11830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5" name="Slika 24">
            <a:extLst>
              <a:ext uri="{FF2B5EF4-FFF2-40B4-BE49-F238E27FC236}">
                <a16:creationId xmlns:a16="http://schemas.microsoft.com/office/drawing/2014/main" xmlns="" id="{EA86D75F-6BF2-4FFA-919D-34DC7F2FB27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9786"/>
          <a:stretch/>
        </p:blipFill>
        <p:spPr>
          <a:xfrm>
            <a:off x="5175183" y="3851795"/>
            <a:ext cx="1472596" cy="912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7" name="Slika 26">
            <a:extLst>
              <a:ext uri="{FF2B5EF4-FFF2-40B4-BE49-F238E27FC236}">
                <a16:creationId xmlns:a16="http://schemas.microsoft.com/office/drawing/2014/main" xmlns="" id="{45A7B30A-349D-4866-A0DE-85FE60B173F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389" t="4195" r="3281" b="2787"/>
          <a:stretch/>
        </p:blipFill>
        <p:spPr>
          <a:xfrm flipH="1">
            <a:off x="8887782" y="2065873"/>
            <a:ext cx="1541783" cy="10874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9" name="Slika 28">
            <a:extLst>
              <a:ext uri="{FF2B5EF4-FFF2-40B4-BE49-F238E27FC236}">
                <a16:creationId xmlns:a16="http://schemas.microsoft.com/office/drawing/2014/main" xmlns="" id="{68414D19-7678-4143-9A26-DBD46105A2D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187" t="11194" r="-1" b="8505"/>
          <a:stretch/>
        </p:blipFill>
        <p:spPr>
          <a:xfrm flipH="1">
            <a:off x="7121203" y="1976445"/>
            <a:ext cx="1541784" cy="12788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1" name="Slika 30">
            <a:extLst>
              <a:ext uri="{FF2B5EF4-FFF2-40B4-BE49-F238E27FC236}">
                <a16:creationId xmlns:a16="http://schemas.microsoft.com/office/drawing/2014/main" xmlns="" id="{4BD86FA4-74CD-4101-BF3D-CB19405A031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4701" t="10933" r="11300" b="8237"/>
          <a:stretch/>
        </p:blipFill>
        <p:spPr>
          <a:xfrm>
            <a:off x="8997431" y="4916768"/>
            <a:ext cx="1523329" cy="11085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3" name="Slika 32">
            <a:extLst>
              <a:ext uri="{FF2B5EF4-FFF2-40B4-BE49-F238E27FC236}">
                <a16:creationId xmlns:a16="http://schemas.microsoft.com/office/drawing/2014/main" xmlns="" id="{BB0BF231-2E96-4E87-97DF-FF90658541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xmlns="" r:id="rId14"/>
              </a:ext>
            </a:extLst>
          </a:blip>
          <a:stretch>
            <a:fillRect/>
          </a:stretch>
        </p:blipFill>
        <p:spPr>
          <a:xfrm>
            <a:off x="10450715" y="1889773"/>
            <a:ext cx="1248795" cy="1266278"/>
          </a:xfrm>
          <a:prstGeom prst="rect">
            <a:avLst/>
          </a:prstGeom>
        </p:spPr>
      </p:pic>
      <p:pic>
        <p:nvPicPr>
          <p:cNvPr id="36" name="Slika 35">
            <a:extLst>
              <a:ext uri="{FF2B5EF4-FFF2-40B4-BE49-F238E27FC236}">
                <a16:creationId xmlns:a16="http://schemas.microsoft.com/office/drawing/2014/main" xmlns="" id="{AAC02D00-F6E2-4934-8845-2E65ECF0FE1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79855" y="4821394"/>
            <a:ext cx="1653464" cy="12400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7D53CD0F-030E-4D19-B53C-A9FEED930243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7126" b="9600"/>
          <a:stretch/>
        </p:blipFill>
        <p:spPr>
          <a:xfrm>
            <a:off x="7214656" y="3598155"/>
            <a:ext cx="1715875" cy="11085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xmlns="" id="{7288EA5A-7A96-439A-BA0B-A755279C7DE1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31059" t="5949"/>
          <a:stretch/>
        </p:blipFill>
        <p:spPr>
          <a:xfrm>
            <a:off x="10607871" y="3965774"/>
            <a:ext cx="1091639" cy="20532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xmlns="" id="{04A44B06-1E1F-4F4D-98BD-B1A50A98542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837473B0-CC2E-450A-ABE3-18F120FF3D39}">
                <a1611:picAttrSrcUrl xmlns:a1611="http://schemas.microsoft.com/office/drawing/2016/11/main" xmlns="" r:id="rId19"/>
              </a:ext>
            </a:extLst>
          </a:blip>
          <a:srcRect l="8542" t="14603" r="4438"/>
          <a:stretch/>
        </p:blipFill>
        <p:spPr>
          <a:xfrm>
            <a:off x="8887782" y="3965774"/>
            <a:ext cx="1653465" cy="7881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0075560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8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2"/>
            <a:extLst>
              <a:ext uri="{FF2B5EF4-FFF2-40B4-BE49-F238E27FC236}">
                <a16:creationId xmlns:a16="http://schemas.microsoft.com/office/drawing/2014/main" xmlns="" id="{982D2D14-83FE-408F-BBEC-CE87089AC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8974" r="5597" b="5361"/>
          <a:stretch>
            <a:fillRect/>
          </a:stretch>
        </p:blipFill>
        <p:spPr bwMode="auto">
          <a:xfrm>
            <a:off x="9539536" y="1405975"/>
            <a:ext cx="660907" cy="670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Pravokutnik 6">
            <a:extLst>
              <a:ext uri="{FF2B5EF4-FFF2-40B4-BE49-F238E27FC236}">
                <a16:creationId xmlns:a16="http://schemas.microsoft.com/office/drawing/2014/main" xmlns="" id="{F6BF455C-8B92-4CAD-944B-A5B0885C734E}"/>
              </a:ext>
            </a:extLst>
          </p:cNvPr>
          <p:cNvSpPr/>
          <p:nvPr/>
        </p:nvSpPr>
        <p:spPr>
          <a:xfrm>
            <a:off x="9300786" y="5080890"/>
            <a:ext cx="1277914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hr-HR" b="1" i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RB 55. str.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B244D6F4-48E9-4F0D-AB2B-4CF79787E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4253" y="5015883"/>
            <a:ext cx="640463" cy="6139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3AA18571-8BDC-4CE2-A36A-C8CBD8B958B6}"/>
              </a:ext>
            </a:extLst>
          </p:cNvPr>
          <p:cNvSpPr txBox="1"/>
          <p:nvPr/>
        </p:nvSpPr>
        <p:spPr>
          <a:xfrm>
            <a:off x="8190297" y="5102696"/>
            <a:ext cx="34606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1600" b="1" u="sng" dirty="0">
                <a:solidFill>
                  <a:schemeClr val="bg1"/>
                </a:solidFill>
              </a:rPr>
              <a:t>ISTRAŽI</a:t>
            </a:r>
          </a:p>
          <a:p>
            <a:pPr algn="just"/>
            <a:endParaRPr lang="hr-HR" sz="1600" b="1" u="sng" dirty="0">
              <a:solidFill>
                <a:schemeClr val="bg1"/>
              </a:solidFill>
            </a:endParaRPr>
          </a:p>
          <a:p>
            <a:r>
              <a:rPr lang="hr-HR" sz="1600" i="1" dirty="0">
                <a:solidFill>
                  <a:schemeClr val="bg1"/>
                </a:solidFill>
              </a:rPr>
              <a:t>Kako je građa </a:t>
            </a:r>
            <a:r>
              <a:rPr lang="hr-HR" sz="1600" i="1" dirty="0" err="1">
                <a:solidFill>
                  <a:schemeClr val="bg1"/>
                </a:solidFill>
              </a:rPr>
              <a:t>usplođa</a:t>
            </a:r>
            <a:r>
              <a:rPr lang="hr-HR" sz="1600" i="1" dirty="0">
                <a:solidFill>
                  <a:schemeClr val="bg1"/>
                </a:solidFill>
              </a:rPr>
              <a:t> povezana s rasprostranjivanjem.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AF7F73BB-553E-4BA7-AC81-CBB30715F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88628" y="852256"/>
            <a:ext cx="673019" cy="6435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xmlns="" id="{A011C3B2-D364-4020-9438-5E4CA662613D}"/>
              </a:ext>
            </a:extLst>
          </p:cNvPr>
          <p:cNvSpPr txBox="1"/>
          <p:nvPr/>
        </p:nvSpPr>
        <p:spPr>
          <a:xfrm>
            <a:off x="523762" y="1566610"/>
            <a:ext cx="382544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i="1" dirty="0">
                <a:solidFill>
                  <a:schemeClr val="bg1"/>
                </a:solidFill>
              </a:rPr>
              <a:t>Razmisli o tome zašto su sjemenke često hrana i čovjeku i različitim životinjama. Istraži kojim se sjemenkama hrane neke tebi poznate životinje, a koje ti rabiš u svojoj prehrani.</a:t>
            </a: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2241967D-14D8-458F-95CD-A5E1C72F83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4549129" y="3313660"/>
            <a:ext cx="2367395" cy="23673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xmlns="" id="{B58C8FA3-777F-42D5-9C8E-2D3FA697EC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4424812" y="717700"/>
            <a:ext cx="2790059" cy="2497811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xmlns="" id="{C50458F0-A986-44D9-83F0-04B502DE7F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tretch>
            <a:fillRect/>
          </a:stretch>
        </p:blipFill>
        <p:spPr>
          <a:xfrm>
            <a:off x="814454" y="2853690"/>
            <a:ext cx="3511277" cy="32873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xmlns="" id="{5D0EF037-7DD3-4658-BEC7-C8E5874E78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xmlns="" r:id="rId13"/>
              </a:ext>
            </a:extLst>
          </a:blip>
          <a:stretch>
            <a:fillRect/>
          </a:stretch>
        </p:blipFill>
        <p:spPr>
          <a:xfrm>
            <a:off x="8255828" y="2554208"/>
            <a:ext cx="3329558" cy="2217117"/>
          </a:xfrm>
          <a:prstGeom prst="rect">
            <a:avLst/>
          </a:prstGeom>
        </p:spPr>
      </p:pic>
      <p:sp>
        <p:nvSpPr>
          <p:cNvPr id="23" name="TekstniOkvir 22">
            <a:extLst>
              <a:ext uri="{FF2B5EF4-FFF2-40B4-BE49-F238E27FC236}">
                <a16:creationId xmlns:a16="http://schemas.microsoft.com/office/drawing/2014/main" xmlns="" id="{166B0D1E-035F-4534-9B75-864758173EA5}"/>
              </a:ext>
            </a:extLst>
          </p:cNvPr>
          <p:cNvSpPr txBox="1"/>
          <p:nvPr/>
        </p:nvSpPr>
        <p:spPr>
          <a:xfrm>
            <a:off x="10400761" y="1709762"/>
            <a:ext cx="999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bg1"/>
                </a:solidFill>
              </a:rPr>
              <a:t>ISTRAŽI</a:t>
            </a:r>
          </a:p>
        </p:txBody>
      </p:sp>
    </p:spTree>
    <p:extLst>
      <p:ext uri="{BB962C8B-B14F-4D97-AF65-F5344CB8AC3E}">
        <p14:creationId xmlns:p14="http://schemas.microsoft.com/office/powerpoint/2010/main" xmlns="" val="23308880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1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F0659C8-A06D-4F92-B212-9A692EF6C2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6683" y="639191"/>
            <a:ext cx="9089875" cy="110970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/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U životnom ciklusu biljke razlikujemo: </a:t>
            </a:r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FAZU RASTA, FAZU RAZVOJA i FAZU RAZMNOŽAVANJA. </a:t>
            </a: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Te faze nazivamo još i nespolnom i spolnom generacijom.</a:t>
            </a:r>
          </a:p>
        </p:txBody>
      </p:sp>
      <p:sp>
        <p:nvSpPr>
          <p:cNvPr id="3" name="Naslov 1">
            <a:extLst>
              <a:ext uri="{FF2B5EF4-FFF2-40B4-BE49-F238E27FC236}">
                <a16:creationId xmlns:a16="http://schemas.microsoft.com/office/drawing/2014/main" xmlns="" id="{339EF5C0-112D-4EB2-AA98-A022E73551BA}"/>
              </a:ext>
            </a:extLst>
          </p:cNvPr>
          <p:cNvSpPr txBox="1">
            <a:spLocks/>
          </p:cNvSpPr>
          <p:nvPr/>
        </p:nvSpPr>
        <p:spPr bwMode="gray">
          <a:xfrm>
            <a:off x="754355" y="2942949"/>
            <a:ext cx="2919895" cy="110970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NESPOLNI ORGANI </a:t>
            </a: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- omogućuju biljci </a:t>
            </a:r>
            <a:r>
              <a:rPr lang="hr-HR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rast i razvoj:</a:t>
            </a:r>
            <a:endParaRPr lang="hr-HR" sz="2000" b="1" spc="50" dirty="0">
              <a:ln w="0"/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4" name="Naslov 1">
            <a:extLst>
              <a:ext uri="{FF2B5EF4-FFF2-40B4-BE49-F238E27FC236}">
                <a16:creationId xmlns:a16="http://schemas.microsoft.com/office/drawing/2014/main" xmlns="" id="{9D2830C1-693A-46F9-9A81-35A79AA838FE}"/>
              </a:ext>
            </a:extLst>
          </p:cNvPr>
          <p:cNvSpPr txBox="1">
            <a:spLocks/>
          </p:cNvSpPr>
          <p:nvPr/>
        </p:nvSpPr>
        <p:spPr bwMode="gray">
          <a:xfrm>
            <a:off x="7968604" y="2369632"/>
            <a:ext cx="2919895" cy="1411551"/>
          </a:xfrm>
          <a:prstGeom prst="roundRect">
            <a:avLst/>
          </a:prstGeom>
          <a:solidFill>
            <a:srgbClr val="00CC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SPOLNI ORGANI </a:t>
            </a: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- omogućuju biljci </a:t>
            </a:r>
            <a:r>
              <a:rPr lang="hr-HR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razmnožavanje i produljenje vrste:</a:t>
            </a:r>
            <a:endParaRPr lang="hr-HR" sz="2000" b="1" spc="50" dirty="0">
              <a:ln w="0"/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C8A01F18-9F31-4E09-B784-D87004BBC4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4585409" y="2201064"/>
            <a:ext cx="3021182" cy="36620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12" name="Ravni poveznik sa strelicom 11">
            <a:extLst>
              <a:ext uri="{FF2B5EF4-FFF2-40B4-BE49-F238E27FC236}">
                <a16:creationId xmlns:a16="http://schemas.microsoft.com/office/drawing/2014/main" xmlns="" id="{4D9591CE-3354-4437-9380-C20AC403D32A}"/>
              </a:ext>
            </a:extLst>
          </p:cNvPr>
          <p:cNvCxnSpPr>
            <a:cxnSpLocks/>
          </p:cNvCxnSpPr>
          <p:nvPr/>
        </p:nvCxnSpPr>
        <p:spPr>
          <a:xfrm flipH="1">
            <a:off x="3674250" y="4958179"/>
            <a:ext cx="2358686" cy="754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Ravni poveznik sa strelicom 12">
            <a:extLst>
              <a:ext uri="{FF2B5EF4-FFF2-40B4-BE49-F238E27FC236}">
                <a16:creationId xmlns:a16="http://schemas.microsoft.com/office/drawing/2014/main" xmlns="" id="{65A4A590-0845-4D5F-86BD-714D8F03E978}"/>
              </a:ext>
            </a:extLst>
          </p:cNvPr>
          <p:cNvCxnSpPr>
            <a:cxnSpLocks/>
          </p:cNvCxnSpPr>
          <p:nvPr/>
        </p:nvCxnSpPr>
        <p:spPr>
          <a:xfrm flipH="1" flipV="1">
            <a:off x="3790765" y="5529887"/>
            <a:ext cx="2376816" cy="1524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Ravni poveznik sa strelicom 13">
            <a:extLst>
              <a:ext uri="{FF2B5EF4-FFF2-40B4-BE49-F238E27FC236}">
                <a16:creationId xmlns:a16="http://schemas.microsoft.com/office/drawing/2014/main" xmlns="" id="{1F23206E-BBA6-4894-9941-661E21A44749}"/>
              </a:ext>
            </a:extLst>
          </p:cNvPr>
          <p:cNvCxnSpPr>
            <a:cxnSpLocks/>
          </p:cNvCxnSpPr>
          <p:nvPr/>
        </p:nvCxnSpPr>
        <p:spPr>
          <a:xfrm flipH="1">
            <a:off x="3586579" y="3592639"/>
            <a:ext cx="2365353" cy="8461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Ravni poveznik sa strelicom 20">
            <a:extLst>
              <a:ext uri="{FF2B5EF4-FFF2-40B4-BE49-F238E27FC236}">
                <a16:creationId xmlns:a16="http://schemas.microsoft.com/office/drawing/2014/main" xmlns="" id="{8A61E6CC-6827-4244-99D3-A9E67D7A8D3C}"/>
              </a:ext>
            </a:extLst>
          </p:cNvPr>
          <p:cNvCxnSpPr>
            <a:cxnSpLocks/>
          </p:cNvCxnSpPr>
          <p:nvPr/>
        </p:nvCxnSpPr>
        <p:spPr>
          <a:xfrm>
            <a:off x="6032936" y="2512381"/>
            <a:ext cx="1948089" cy="15033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Naslov 1">
            <a:extLst>
              <a:ext uri="{FF2B5EF4-FFF2-40B4-BE49-F238E27FC236}">
                <a16:creationId xmlns:a16="http://schemas.microsoft.com/office/drawing/2014/main" xmlns="" id="{C13B3291-E91A-4A3D-B0AE-E6BF94A1A5DD}"/>
              </a:ext>
            </a:extLst>
          </p:cNvPr>
          <p:cNvSpPr txBox="1">
            <a:spLocks/>
          </p:cNvSpPr>
          <p:nvPr/>
        </p:nvSpPr>
        <p:spPr bwMode="gray">
          <a:xfrm>
            <a:off x="1850117" y="4238509"/>
            <a:ext cx="1632259" cy="42226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stabljika</a:t>
            </a:r>
            <a:endParaRPr lang="hr-HR" sz="2000" b="1" spc="50" dirty="0">
              <a:ln w="0"/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16" name="Naslov 1">
            <a:extLst>
              <a:ext uri="{FF2B5EF4-FFF2-40B4-BE49-F238E27FC236}">
                <a16:creationId xmlns:a16="http://schemas.microsoft.com/office/drawing/2014/main" xmlns="" id="{3D60C0AC-1E27-457E-B009-12904122D259}"/>
              </a:ext>
            </a:extLst>
          </p:cNvPr>
          <p:cNvSpPr txBox="1">
            <a:spLocks/>
          </p:cNvSpPr>
          <p:nvPr/>
        </p:nvSpPr>
        <p:spPr bwMode="gray">
          <a:xfrm>
            <a:off x="2420835" y="4851071"/>
            <a:ext cx="856093" cy="42226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list</a:t>
            </a:r>
          </a:p>
        </p:txBody>
      </p:sp>
      <p:sp>
        <p:nvSpPr>
          <p:cNvPr id="17" name="Naslov 1">
            <a:extLst>
              <a:ext uri="{FF2B5EF4-FFF2-40B4-BE49-F238E27FC236}">
                <a16:creationId xmlns:a16="http://schemas.microsoft.com/office/drawing/2014/main" xmlns="" id="{874509B5-DF1F-472C-A62E-3C0AE9DE639B}"/>
              </a:ext>
            </a:extLst>
          </p:cNvPr>
          <p:cNvSpPr txBox="1">
            <a:spLocks/>
          </p:cNvSpPr>
          <p:nvPr/>
        </p:nvSpPr>
        <p:spPr bwMode="gray">
          <a:xfrm>
            <a:off x="2197926" y="5463633"/>
            <a:ext cx="1233996" cy="42226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korijen</a:t>
            </a:r>
          </a:p>
        </p:txBody>
      </p:sp>
      <p:sp>
        <p:nvSpPr>
          <p:cNvPr id="22" name="Naslov 1">
            <a:extLst>
              <a:ext uri="{FF2B5EF4-FFF2-40B4-BE49-F238E27FC236}">
                <a16:creationId xmlns:a16="http://schemas.microsoft.com/office/drawing/2014/main" xmlns="" id="{F99E3FAC-3D94-4323-8E56-1B9164B773C5}"/>
              </a:ext>
            </a:extLst>
          </p:cNvPr>
          <p:cNvSpPr txBox="1">
            <a:spLocks/>
          </p:cNvSpPr>
          <p:nvPr/>
        </p:nvSpPr>
        <p:spPr bwMode="gray">
          <a:xfrm>
            <a:off x="8194276" y="4015737"/>
            <a:ext cx="1879482" cy="387335"/>
          </a:xfrm>
          <a:prstGeom prst="roundRect">
            <a:avLst/>
          </a:prstGeom>
          <a:solidFill>
            <a:srgbClr val="00CC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cvijet  i plod</a:t>
            </a:r>
            <a:endParaRPr lang="hr-HR" sz="2000" b="1" spc="50" dirty="0">
              <a:ln w="0"/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83952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5" grpId="0" animBg="1"/>
      <p:bldP spid="16" grpId="0" animBg="1"/>
      <p:bldP spid="17" grpId="0" animBg="1"/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>
            <a:extLst>
              <a:ext uri="{FF2B5EF4-FFF2-40B4-BE49-F238E27FC236}">
                <a16:creationId xmlns:a16="http://schemas.microsoft.com/office/drawing/2014/main" xmlns="" id="{16B7FE01-8DA8-4D55-8FFF-5A59C39BD829}"/>
              </a:ext>
            </a:extLst>
          </p:cNvPr>
          <p:cNvSpPr txBox="1">
            <a:spLocks/>
          </p:cNvSpPr>
          <p:nvPr/>
        </p:nvSpPr>
        <p:spPr bwMode="gray">
          <a:xfrm>
            <a:off x="645376" y="4864068"/>
            <a:ext cx="8475836" cy="1379924"/>
          </a:xfrm>
          <a:prstGeom prst="round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sz="1800" b="1" spc="50" dirty="0" err="1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Usplođe</a:t>
            </a:r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štiti sjemenku u kojoj se nalazi zaštićena klica.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Sjemenke kliju u novu biljku tek tijekom povoljnih uvjeta za razvoj.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Hrana iz supki služi za razvoj nove biljke prije nego što se ona razvije dovoljno da sama počne proizvoditi hranu fotosintezom.</a:t>
            </a: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xmlns="" id="{8B81CBCF-FC0E-46F6-B8C6-498DFA2D09E2}"/>
              </a:ext>
            </a:extLst>
          </p:cNvPr>
          <p:cNvSpPr txBox="1">
            <a:spLocks/>
          </p:cNvSpPr>
          <p:nvPr/>
        </p:nvSpPr>
        <p:spPr bwMode="gray">
          <a:xfrm>
            <a:off x="5783802" y="704923"/>
            <a:ext cx="2968999" cy="935265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SJEMENA LUPINA - čvrsta opna koja sjemenku štiti od vlage i suše.</a:t>
            </a:r>
          </a:p>
        </p:txBody>
      </p:sp>
      <p:pic>
        <p:nvPicPr>
          <p:cNvPr id="16" name="Slika 15">
            <a:extLst>
              <a:ext uri="{FF2B5EF4-FFF2-40B4-BE49-F238E27FC236}">
                <a16:creationId xmlns:a16="http://schemas.microsoft.com/office/drawing/2014/main" xmlns="" id="{893376BE-0772-4304-BA92-720EFC4166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9457760" y="914768"/>
            <a:ext cx="1928301" cy="13898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xmlns="" id="{DD773CAB-C705-4A9A-9A56-56761E6A52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l="13737" t="10996" r="7150" b="8874"/>
          <a:stretch/>
        </p:blipFill>
        <p:spPr>
          <a:xfrm>
            <a:off x="3146698" y="2309608"/>
            <a:ext cx="2968999" cy="20063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27" name="Ravni poveznik sa strelicom 26">
            <a:extLst>
              <a:ext uri="{FF2B5EF4-FFF2-40B4-BE49-F238E27FC236}">
                <a16:creationId xmlns:a16="http://schemas.microsoft.com/office/drawing/2014/main" xmlns="" id="{492E7F74-15FF-4CBF-8DE8-F015E6E39692}"/>
              </a:ext>
            </a:extLst>
          </p:cNvPr>
          <p:cNvCxnSpPr>
            <a:cxnSpLocks/>
          </p:cNvCxnSpPr>
          <p:nvPr/>
        </p:nvCxnSpPr>
        <p:spPr>
          <a:xfrm flipH="1" flipV="1">
            <a:off x="8931300" y="1258443"/>
            <a:ext cx="1304655" cy="6388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Naslov 1">
            <a:extLst>
              <a:ext uri="{FF2B5EF4-FFF2-40B4-BE49-F238E27FC236}">
                <a16:creationId xmlns:a16="http://schemas.microsoft.com/office/drawing/2014/main" xmlns="" id="{C270DDDC-7514-4FE0-AD1C-D17FFFC258C9}"/>
              </a:ext>
            </a:extLst>
          </p:cNvPr>
          <p:cNvSpPr txBox="1">
            <a:spLocks/>
          </p:cNvSpPr>
          <p:nvPr/>
        </p:nvSpPr>
        <p:spPr bwMode="gray">
          <a:xfrm>
            <a:off x="7369157" y="4260006"/>
            <a:ext cx="1153407" cy="48055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KLICA</a:t>
            </a:r>
          </a:p>
        </p:txBody>
      </p:sp>
      <p:sp>
        <p:nvSpPr>
          <p:cNvPr id="33" name="Naslov 1">
            <a:extLst>
              <a:ext uri="{FF2B5EF4-FFF2-40B4-BE49-F238E27FC236}">
                <a16:creationId xmlns:a16="http://schemas.microsoft.com/office/drawing/2014/main" xmlns="" id="{D47AB046-5BC8-4C4A-BAE6-0FC535D80497}"/>
              </a:ext>
            </a:extLst>
          </p:cNvPr>
          <p:cNvSpPr txBox="1">
            <a:spLocks/>
          </p:cNvSpPr>
          <p:nvPr/>
        </p:nvSpPr>
        <p:spPr bwMode="gray">
          <a:xfrm>
            <a:off x="561464" y="1948111"/>
            <a:ext cx="2358439" cy="93114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SUPKE (2) - spremišta pričuvne hrane</a:t>
            </a:r>
          </a:p>
        </p:txBody>
      </p:sp>
      <p:cxnSp>
        <p:nvCxnSpPr>
          <p:cNvPr id="35" name="Ravni poveznik sa strelicom 34">
            <a:extLst>
              <a:ext uri="{FF2B5EF4-FFF2-40B4-BE49-F238E27FC236}">
                <a16:creationId xmlns:a16="http://schemas.microsoft.com/office/drawing/2014/main" xmlns="" id="{F55637BD-73EF-4731-865C-DC1B2688FE40}"/>
              </a:ext>
            </a:extLst>
          </p:cNvPr>
          <p:cNvCxnSpPr>
            <a:cxnSpLocks/>
          </p:cNvCxnSpPr>
          <p:nvPr/>
        </p:nvCxnSpPr>
        <p:spPr>
          <a:xfrm flipH="1" flipV="1">
            <a:off x="2409591" y="2632164"/>
            <a:ext cx="1526959" cy="680622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Naslov 1">
            <a:extLst>
              <a:ext uri="{FF2B5EF4-FFF2-40B4-BE49-F238E27FC236}">
                <a16:creationId xmlns:a16="http://schemas.microsoft.com/office/drawing/2014/main" xmlns="" id="{1E8A5A79-08DF-48DD-AE85-9A2FFD9BC6F9}"/>
              </a:ext>
            </a:extLst>
          </p:cNvPr>
          <p:cNvSpPr txBox="1">
            <a:spLocks/>
          </p:cNvSpPr>
          <p:nvPr/>
        </p:nvSpPr>
        <p:spPr bwMode="gray">
          <a:xfrm>
            <a:off x="6858163" y="3349098"/>
            <a:ext cx="2073137" cy="42754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KLICIN IZDANAK</a:t>
            </a:r>
          </a:p>
        </p:txBody>
      </p:sp>
      <p:cxnSp>
        <p:nvCxnSpPr>
          <p:cNvPr id="37" name="Ravni poveznik sa strelicom 36">
            <a:extLst>
              <a:ext uri="{FF2B5EF4-FFF2-40B4-BE49-F238E27FC236}">
                <a16:creationId xmlns:a16="http://schemas.microsoft.com/office/drawing/2014/main" xmlns="" id="{383A8D83-A3C7-41F8-8F08-1D3527DEE912}"/>
              </a:ext>
            </a:extLst>
          </p:cNvPr>
          <p:cNvCxnSpPr>
            <a:cxnSpLocks/>
          </p:cNvCxnSpPr>
          <p:nvPr/>
        </p:nvCxnSpPr>
        <p:spPr>
          <a:xfrm>
            <a:off x="5497142" y="3332020"/>
            <a:ext cx="1294275" cy="194538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Naslov 1">
            <a:extLst>
              <a:ext uri="{FF2B5EF4-FFF2-40B4-BE49-F238E27FC236}">
                <a16:creationId xmlns:a16="http://schemas.microsoft.com/office/drawing/2014/main" xmlns="" id="{23B40A23-C1BB-4A94-A24A-E8B4C26093B3}"/>
              </a:ext>
            </a:extLst>
          </p:cNvPr>
          <p:cNvSpPr txBox="1">
            <a:spLocks/>
          </p:cNvSpPr>
          <p:nvPr/>
        </p:nvSpPr>
        <p:spPr bwMode="gray">
          <a:xfrm>
            <a:off x="6572861" y="2281179"/>
            <a:ext cx="2358439" cy="42754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KLICIN KORJENČIĆ</a:t>
            </a:r>
          </a:p>
        </p:txBody>
      </p:sp>
      <p:cxnSp>
        <p:nvCxnSpPr>
          <p:cNvPr id="44" name="Ravni poveznik sa strelicom 43">
            <a:extLst>
              <a:ext uri="{FF2B5EF4-FFF2-40B4-BE49-F238E27FC236}">
                <a16:creationId xmlns:a16="http://schemas.microsoft.com/office/drawing/2014/main" xmlns="" id="{86708160-B416-4B68-A056-0BC1016BF032}"/>
              </a:ext>
            </a:extLst>
          </p:cNvPr>
          <p:cNvCxnSpPr>
            <a:cxnSpLocks/>
          </p:cNvCxnSpPr>
          <p:nvPr/>
        </p:nvCxnSpPr>
        <p:spPr>
          <a:xfrm flipV="1">
            <a:off x="5078027" y="2477195"/>
            <a:ext cx="1411550" cy="120938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9" name="Pravokutnik 48">
            <a:extLst>
              <a:ext uri="{FF2B5EF4-FFF2-40B4-BE49-F238E27FC236}">
                <a16:creationId xmlns:a16="http://schemas.microsoft.com/office/drawing/2014/main" xmlns="" id="{5DA48A1A-E20F-4020-AFEE-605753D6C4FB}"/>
              </a:ext>
            </a:extLst>
          </p:cNvPr>
          <p:cNvSpPr/>
          <p:nvPr/>
        </p:nvSpPr>
        <p:spPr>
          <a:xfrm>
            <a:off x="9319565" y="5455351"/>
            <a:ext cx="1277914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hr-HR" b="1" i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RB 54. str. </a:t>
            </a:r>
          </a:p>
        </p:txBody>
      </p:sp>
      <p:pic>
        <p:nvPicPr>
          <p:cNvPr id="50" name="Picture 2">
            <a:extLst>
              <a:ext uri="{FF2B5EF4-FFF2-40B4-BE49-F238E27FC236}">
                <a16:creationId xmlns:a16="http://schemas.microsoft.com/office/drawing/2014/main" xmlns="" id="{9E09E815-8D3B-4729-9FED-79201D012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95832" y="5139559"/>
            <a:ext cx="832916" cy="7983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1" name="TekstniOkvir 50">
            <a:extLst>
              <a:ext uri="{FF2B5EF4-FFF2-40B4-BE49-F238E27FC236}">
                <a16:creationId xmlns:a16="http://schemas.microsoft.com/office/drawing/2014/main" xmlns="" id="{47F1A4DF-471E-4FE8-AA9D-E46F79F6886F}"/>
              </a:ext>
            </a:extLst>
          </p:cNvPr>
          <p:cNvSpPr txBox="1"/>
          <p:nvPr/>
        </p:nvSpPr>
        <p:spPr>
          <a:xfrm>
            <a:off x="9424855" y="4290169"/>
            <a:ext cx="2242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u="sng" dirty="0">
                <a:solidFill>
                  <a:schemeClr val="bg1"/>
                </a:solidFill>
              </a:rPr>
              <a:t>ISTRAŽI</a:t>
            </a:r>
          </a:p>
          <a:p>
            <a:r>
              <a:rPr lang="hr-HR" sz="1400" i="1" dirty="0">
                <a:solidFill>
                  <a:schemeClr val="bg1"/>
                </a:solidFill>
              </a:rPr>
              <a:t>Prouči građu sjemenke. </a:t>
            </a:r>
          </a:p>
          <a:p>
            <a:pPr algn="just"/>
            <a:r>
              <a:rPr lang="hr-HR" sz="1400" i="1" dirty="0">
                <a:solidFill>
                  <a:schemeClr val="bg1"/>
                </a:solidFill>
              </a:rPr>
              <a:t>Što joj je sve potrebno za klijanje?</a:t>
            </a:r>
          </a:p>
        </p:txBody>
      </p:sp>
      <p:sp>
        <p:nvSpPr>
          <p:cNvPr id="17" name="Naslov 1">
            <a:extLst>
              <a:ext uri="{FF2B5EF4-FFF2-40B4-BE49-F238E27FC236}">
                <a16:creationId xmlns:a16="http://schemas.microsoft.com/office/drawing/2014/main" xmlns="" id="{0A51638E-DB11-4050-9119-46246346A63A}"/>
              </a:ext>
            </a:extLst>
          </p:cNvPr>
          <p:cNvSpPr txBox="1">
            <a:spLocks/>
          </p:cNvSpPr>
          <p:nvPr/>
        </p:nvSpPr>
        <p:spPr bwMode="gray">
          <a:xfrm>
            <a:off x="7562162" y="2822433"/>
            <a:ext cx="472129" cy="42754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+</a:t>
            </a:r>
          </a:p>
        </p:txBody>
      </p:sp>
      <p:sp>
        <p:nvSpPr>
          <p:cNvPr id="4" name="Desna vitičasta zagrada 3">
            <a:extLst>
              <a:ext uri="{FF2B5EF4-FFF2-40B4-BE49-F238E27FC236}">
                <a16:creationId xmlns:a16="http://schemas.microsoft.com/office/drawing/2014/main" xmlns="" id="{39BE8914-1A58-4BA8-85E0-E9A5F976497A}"/>
              </a:ext>
            </a:extLst>
          </p:cNvPr>
          <p:cNvSpPr/>
          <p:nvPr/>
        </p:nvSpPr>
        <p:spPr>
          <a:xfrm rot="5400000">
            <a:off x="7771906" y="2892787"/>
            <a:ext cx="293950" cy="2254928"/>
          </a:xfrm>
          <a:prstGeom prst="rightBrac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2503157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32" grpId="0" animBg="1"/>
      <p:bldP spid="33" grpId="0" animBg="1"/>
      <p:bldP spid="36" grpId="0" animBg="1"/>
      <p:bldP spid="42" grpId="0" animBg="1"/>
      <p:bldP spid="49" grpId="0" animBg="1"/>
      <p:bldP spid="51" grpId="0"/>
      <p:bldP spid="17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slov 1">
            <a:extLst>
              <a:ext uri="{FF2B5EF4-FFF2-40B4-BE49-F238E27FC236}">
                <a16:creationId xmlns:a16="http://schemas.microsoft.com/office/drawing/2014/main" xmlns="" id="{495AC426-15DE-46A0-9228-6B79DAD4879B}"/>
              </a:ext>
            </a:extLst>
          </p:cNvPr>
          <p:cNvSpPr txBox="1">
            <a:spLocks/>
          </p:cNvSpPr>
          <p:nvPr/>
        </p:nvSpPr>
        <p:spPr bwMode="gray">
          <a:xfrm>
            <a:off x="228815" y="294640"/>
            <a:ext cx="3479585" cy="82631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spc="50" dirty="0">
                <a:ln w="0"/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RASPROSTRANJIVANJE PLODOVA I SJEMENKI:</a:t>
            </a:r>
          </a:p>
        </p:txBody>
      </p:sp>
      <p:sp>
        <p:nvSpPr>
          <p:cNvPr id="13" name="Naslov 1">
            <a:extLst>
              <a:ext uri="{FF2B5EF4-FFF2-40B4-BE49-F238E27FC236}">
                <a16:creationId xmlns:a16="http://schemas.microsoft.com/office/drawing/2014/main" xmlns="" id="{1517D66A-CB60-42B0-A688-E79DEA3702A1}"/>
              </a:ext>
            </a:extLst>
          </p:cNvPr>
          <p:cNvSpPr txBox="1">
            <a:spLocks/>
          </p:cNvSpPr>
          <p:nvPr/>
        </p:nvSpPr>
        <p:spPr bwMode="gray">
          <a:xfrm>
            <a:off x="883088" y="5404598"/>
            <a:ext cx="2712316" cy="7341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ŽIVOTINJAMA - perjem, krznom, izmetom</a:t>
            </a:r>
          </a:p>
        </p:txBody>
      </p:sp>
      <p:sp>
        <p:nvSpPr>
          <p:cNvPr id="14" name="Naslov 1">
            <a:extLst>
              <a:ext uri="{FF2B5EF4-FFF2-40B4-BE49-F238E27FC236}">
                <a16:creationId xmlns:a16="http://schemas.microsoft.com/office/drawing/2014/main" xmlns="" id="{B26A669A-23CA-4615-9931-2D9A0407D2C4}"/>
              </a:ext>
            </a:extLst>
          </p:cNvPr>
          <p:cNvSpPr txBox="1">
            <a:spLocks/>
          </p:cNvSpPr>
          <p:nvPr/>
        </p:nvSpPr>
        <p:spPr bwMode="gray">
          <a:xfrm>
            <a:off x="5514753" y="5280952"/>
            <a:ext cx="2848012" cy="66518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VODOM - lagani plodovi ispunjeni zrakom </a:t>
            </a: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xmlns="" id="{234C05FC-F4DD-42FB-9691-E9467424DDED}"/>
              </a:ext>
            </a:extLst>
          </p:cNvPr>
          <p:cNvSpPr txBox="1">
            <a:spLocks/>
          </p:cNvSpPr>
          <p:nvPr/>
        </p:nvSpPr>
        <p:spPr bwMode="gray">
          <a:xfrm>
            <a:off x="3245785" y="2782147"/>
            <a:ext cx="2712316" cy="66518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VJETROM - suhi, lagani plodovi i sjemenke</a:t>
            </a:r>
          </a:p>
        </p:txBody>
      </p:sp>
      <p:sp>
        <p:nvSpPr>
          <p:cNvPr id="6" name="Naslov 1">
            <a:extLst>
              <a:ext uri="{FF2B5EF4-FFF2-40B4-BE49-F238E27FC236}">
                <a16:creationId xmlns:a16="http://schemas.microsoft.com/office/drawing/2014/main" xmlns="" id="{61E0058B-CFE9-4B9E-9799-6A0F9CFC26D1}"/>
              </a:ext>
            </a:extLst>
          </p:cNvPr>
          <p:cNvSpPr txBox="1">
            <a:spLocks/>
          </p:cNvSpPr>
          <p:nvPr/>
        </p:nvSpPr>
        <p:spPr bwMode="gray">
          <a:xfrm>
            <a:off x="7863139" y="2689252"/>
            <a:ext cx="3445774" cy="66518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SAMORASPROSTRANJIVANJE - biljka sama</a:t>
            </a: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xmlns="" id="{A8E9FDFF-0EF6-473A-8742-C32E7A47AC06}"/>
              </a:ext>
            </a:extLst>
          </p:cNvPr>
          <p:cNvSpPr txBox="1">
            <a:spLocks/>
          </p:cNvSpPr>
          <p:nvPr/>
        </p:nvSpPr>
        <p:spPr bwMode="gray">
          <a:xfrm>
            <a:off x="9428085" y="5577713"/>
            <a:ext cx="1642370" cy="43500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ČOVJEKOM 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944095C0-EE4F-4AF5-B2FC-A425DC983C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6" t="45822"/>
          <a:stretch/>
        </p:blipFill>
        <p:spPr>
          <a:xfrm>
            <a:off x="5982862" y="3521166"/>
            <a:ext cx="1945758" cy="15933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C2F405CD-FDDE-42CD-88A0-769F6C7094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58" t="7792" r="13831"/>
          <a:stretch/>
        </p:blipFill>
        <p:spPr>
          <a:xfrm>
            <a:off x="9428083" y="951912"/>
            <a:ext cx="1784411" cy="14993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36DBFD27-F74B-4327-A115-05089BD8F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9659" y="797245"/>
            <a:ext cx="1911061" cy="18107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xmlns="" id="{1C5B663C-35DC-475A-9096-F9D0671045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353" t="3097"/>
          <a:stretch/>
        </p:blipFill>
        <p:spPr>
          <a:xfrm>
            <a:off x="7928619" y="1120953"/>
            <a:ext cx="1309359" cy="13303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xmlns="" id="{395F506E-76BA-4BAA-A0FF-373047E282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0147" b="19308"/>
          <a:stretch/>
        </p:blipFill>
        <p:spPr>
          <a:xfrm>
            <a:off x="9666543" y="3650668"/>
            <a:ext cx="1307493" cy="17539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xmlns="" id="{2B1D00EF-E967-4BB8-9350-97E5F6D345E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5155" b="12574"/>
          <a:stretch/>
        </p:blipFill>
        <p:spPr>
          <a:xfrm>
            <a:off x="664187" y="2618700"/>
            <a:ext cx="1629079" cy="25179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Slika 22">
            <a:extLst>
              <a:ext uri="{FF2B5EF4-FFF2-40B4-BE49-F238E27FC236}">
                <a16:creationId xmlns:a16="http://schemas.microsoft.com/office/drawing/2014/main" xmlns="" id="{95B8186B-F99B-47D1-B0B3-B4558251CC6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6353" t="840" b="-1"/>
          <a:stretch/>
        </p:blipFill>
        <p:spPr>
          <a:xfrm>
            <a:off x="2508036" y="3521166"/>
            <a:ext cx="1309360" cy="16154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6238126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5" grpId="0" animBg="1"/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slov 1">
            <a:extLst>
              <a:ext uri="{FF2B5EF4-FFF2-40B4-BE49-F238E27FC236}">
                <a16:creationId xmlns:a16="http://schemas.microsoft.com/office/drawing/2014/main" xmlns="" id="{495AC426-15DE-46A0-9228-6B79DAD4879B}"/>
              </a:ext>
            </a:extLst>
          </p:cNvPr>
          <p:cNvSpPr txBox="1">
            <a:spLocks/>
          </p:cNvSpPr>
          <p:nvPr/>
        </p:nvSpPr>
        <p:spPr bwMode="gray">
          <a:xfrm>
            <a:off x="228814" y="369015"/>
            <a:ext cx="10522043" cy="106029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KLIJANJE - je proces kojim se u povoljnim uvjetima iz klice razvija mlada biljka.</a:t>
            </a:r>
          </a:p>
          <a:p>
            <a:r>
              <a:rPr lang="hr-HR" sz="20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			- klica se koristi hranom iz supki sjemenke</a:t>
            </a:r>
          </a:p>
          <a:p>
            <a:r>
              <a:rPr lang="hr-HR" sz="20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			- završava kada biljka sama počne fotosintezom proizvoditi hranu</a:t>
            </a:r>
          </a:p>
        </p:txBody>
      </p:sp>
      <p:sp>
        <p:nvSpPr>
          <p:cNvPr id="13" name="Naslov 1">
            <a:extLst>
              <a:ext uri="{FF2B5EF4-FFF2-40B4-BE49-F238E27FC236}">
                <a16:creationId xmlns:a16="http://schemas.microsoft.com/office/drawing/2014/main" xmlns="" id="{1517D66A-CB60-42B0-A688-E79DEA3702A1}"/>
              </a:ext>
            </a:extLst>
          </p:cNvPr>
          <p:cNvSpPr txBox="1">
            <a:spLocks/>
          </p:cNvSpPr>
          <p:nvPr/>
        </p:nvSpPr>
        <p:spPr bwMode="gray">
          <a:xfrm>
            <a:off x="4172986" y="5608794"/>
            <a:ext cx="2632417" cy="601087"/>
          </a:xfrm>
          <a:prstGeom prst="roundRect">
            <a:avLst/>
          </a:prstGeom>
          <a:solidFill>
            <a:srgbClr val="FF33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i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Klijanje sjemenke graha i rast biljke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03AD5CBA-5ACE-4E11-A035-1A5FC802C0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06" r="4858" b="9090"/>
          <a:stretch/>
        </p:blipFill>
        <p:spPr>
          <a:xfrm>
            <a:off x="7494067" y="4251842"/>
            <a:ext cx="3359639" cy="1946717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671F0567-F4F6-410E-AA68-2FECFEFBA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9492" y="1632799"/>
            <a:ext cx="1835785" cy="22327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xmlns="" id="{EDCC02BB-E332-4F44-A710-3859D665B2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165" r="17972"/>
          <a:stretch/>
        </p:blipFill>
        <p:spPr>
          <a:xfrm>
            <a:off x="702739" y="3510467"/>
            <a:ext cx="2667968" cy="1946717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xmlns="" id="{FCE6B4E4-18E5-4C09-B8AC-40F14B469D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6852" y="2372704"/>
            <a:ext cx="3655863" cy="27418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1292758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1">
            <a:extLst>
              <a:ext uri="{FF2B5EF4-FFF2-40B4-BE49-F238E27FC236}">
                <a16:creationId xmlns:a16="http://schemas.microsoft.com/office/drawing/2014/main" xmlns="" id="{A8E9FDFF-0EF6-473A-8742-C32E7A47AC06}"/>
              </a:ext>
            </a:extLst>
          </p:cNvPr>
          <p:cNvSpPr txBox="1">
            <a:spLocks/>
          </p:cNvSpPr>
          <p:nvPr/>
        </p:nvSpPr>
        <p:spPr bwMode="gray">
          <a:xfrm>
            <a:off x="9736900" y="5588443"/>
            <a:ext cx="1642370" cy="601087"/>
          </a:xfrm>
          <a:prstGeom prst="roundRect">
            <a:avLst/>
          </a:prstGeom>
          <a:solidFill>
            <a:srgbClr val="FF33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i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Razvojni ciklus trešnje </a:t>
            </a:r>
          </a:p>
        </p:txBody>
      </p:sp>
      <p:sp>
        <p:nvSpPr>
          <p:cNvPr id="10" name="Naslov 1">
            <a:extLst>
              <a:ext uri="{FF2B5EF4-FFF2-40B4-BE49-F238E27FC236}">
                <a16:creationId xmlns:a16="http://schemas.microsoft.com/office/drawing/2014/main" xmlns="" id="{43BAF2B6-1D89-4EBD-8994-D77ED6CE8603}"/>
              </a:ext>
            </a:extLst>
          </p:cNvPr>
          <p:cNvSpPr txBox="1">
            <a:spLocks/>
          </p:cNvSpPr>
          <p:nvPr/>
        </p:nvSpPr>
        <p:spPr bwMode="gray">
          <a:xfrm>
            <a:off x="8737922" y="2695216"/>
            <a:ext cx="1820163" cy="60108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400" b="1" i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OPRAŠIVANJE I OPLODNJA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3B1DF72B-B9E9-49E1-A831-C1C27AF13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25" y="3459480"/>
            <a:ext cx="1744333" cy="26055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B08E5551-FC47-4595-BD8B-1F0293DCE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3480" y="668470"/>
            <a:ext cx="4765040" cy="476504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2" name="Naslov 1">
            <a:extLst>
              <a:ext uri="{FF2B5EF4-FFF2-40B4-BE49-F238E27FC236}">
                <a16:creationId xmlns:a16="http://schemas.microsoft.com/office/drawing/2014/main" xmlns="" id="{43A14B9F-3B46-4585-AEF0-004D01D68865}"/>
              </a:ext>
            </a:extLst>
          </p:cNvPr>
          <p:cNvSpPr txBox="1">
            <a:spLocks/>
          </p:cNvSpPr>
          <p:nvPr/>
        </p:nvSpPr>
        <p:spPr bwMode="gray">
          <a:xfrm>
            <a:off x="5405443" y="5687067"/>
            <a:ext cx="903918" cy="37801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400" b="1" i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PLOD</a:t>
            </a:r>
          </a:p>
        </p:txBody>
      </p:sp>
      <p:sp>
        <p:nvSpPr>
          <p:cNvPr id="15" name="Naslov 1">
            <a:extLst>
              <a:ext uri="{FF2B5EF4-FFF2-40B4-BE49-F238E27FC236}">
                <a16:creationId xmlns:a16="http://schemas.microsoft.com/office/drawing/2014/main" xmlns="" id="{4B15B606-F86B-47BB-9BA2-8A63F202B84B}"/>
              </a:ext>
            </a:extLst>
          </p:cNvPr>
          <p:cNvSpPr txBox="1">
            <a:spLocks/>
          </p:cNvSpPr>
          <p:nvPr/>
        </p:nvSpPr>
        <p:spPr bwMode="gray">
          <a:xfrm>
            <a:off x="2708199" y="4495323"/>
            <a:ext cx="1281613" cy="37801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400" b="1" i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SJEMENKA</a:t>
            </a:r>
          </a:p>
        </p:txBody>
      </p:sp>
      <p:sp>
        <p:nvSpPr>
          <p:cNvPr id="16" name="Naslov 1">
            <a:extLst>
              <a:ext uri="{FF2B5EF4-FFF2-40B4-BE49-F238E27FC236}">
                <a16:creationId xmlns:a16="http://schemas.microsoft.com/office/drawing/2014/main" xmlns="" id="{CA0E22FF-5BB7-4EBC-AD3D-70E5BFBD1C2B}"/>
              </a:ext>
            </a:extLst>
          </p:cNvPr>
          <p:cNvSpPr txBox="1">
            <a:spLocks/>
          </p:cNvSpPr>
          <p:nvPr/>
        </p:nvSpPr>
        <p:spPr bwMode="gray">
          <a:xfrm>
            <a:off x="2151658" y="2806755"/>
            <a:ext cx="1281613" cy="37801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400" b="1" i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KLIJANJE</a:t>
            </a:r>
          </a:p>
        </p:txBody>
      </p:sp>
      <p:sp>
        <p:nvSpPr>
          <p:cNvPr id="17" name="Naslov 1">
            <a:extLst>
              <a:ext uri="{FF2B5EF4-FFF2-40B4-BE49-F238E27FC236}">
                <a16:creationId xmlns:a16="http://schemas.microsoft.com/office/drawing/2014/main" xmlns="" id="{8F2E65C4-5BF0-4648-9E59-2E230F6D8324}"/>
              </a:ext>
            </a:extLst>
          </p:cNvPr>
          <p:cNvSpPr txBox="1">
            <a:spLocks/>
          </p:cNvSpPr>
          <p:nvPr/>
        </p:nvSpPr>
        <p:spPr bwMode="gray">
          <a:xfrm>
            <a:off x="1537206" y="941491"/>
            <a:ext cx="2302465" cy="58518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400" b="1" i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RAST I RAZVOJ MLADE BILJKE (MITOZOM)</a:t>
            </a:r>
          </a:p>
        </p:txBody>
      </p:sp>
      <p:sp>
        <p:nvSpPr>
          <p:cNvPr id="18" name="Naslov 1">
            <a:extLst>
              <a:ext uri="{FF2B5EF4-FFF2-40B4-BE49-F238E27FC236}">
                <a16:creationId xmlns:a16="http://schemas.microsoft.com/office/drawing/2014/main" xmlns="" id="{07AB1625-B0DA-4698-9E71-2E6B1BC2DFD4}"/>
              </a:ext>
            </a:extLst>
          </p:cNvPr>
          <p:cNvSpPr txBox="1">
            <a:spLocks/>
          </p:cNvSpPr>
          <p:nvPr/>
        </p:nvSpPr>
        <p:spPr bwMode="gray">
          <a:xfrm>
            <a:off x="7559849" y="751839"/>
            <a:ext cx="2129401" cy="42449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400" b="1" i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BILJKA S CVIJETOM</a:t>
            </a:r>
          </a:p>
        </p:txBody>
      </p:sp>
      <p:sp>
        <p:nvSpPr>
          <p:cNvPr id="19" name="Naslov 1">
            <a:extLst>
              <a:ext uri="{FF2B5EF4-FFF2-40B4-BE49-F238E27FC236}">
                <a16:creationId xmlns:a16="http://schemas.microsoft.com/office/drawing/2014/main" xmlns="" id="{DE6EC539-ED50-40C8-B4EF-4D2F0F9828C1}"/>
              </a:ext>
            </a:extLst>
          </p:cNvPr>
          <p:cNvSpPr txBox="1">
            <a:spLocks/>
          </p:cNvSpPr>
          <p:nvPr/>
        </p:nvSpPr>
        <p:spPr bwMode="gray">
          <a:xfrm>
            <a:off x="8419100" y="1572188"/>
            <a:ext cx="2129401" cy="85299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400" b="1" i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U CVIJETU NASTAJU SPOLNE STANICE (MEJOZOM)</a:t>
            </a:r>
          </a:p>
        </p:txBody>
      </p:sp>
      <p:sp>
        <p:nvSpPr>
          <p:cNvPr id="20" name="Naslov 1">
            <a:extLst>
              <a:ext uri="{FF2B5EF4-FFF2-40B4-BE49-F238E27FC236}">
                <a16:creationId xmlns:a16="http://schemas.microsoft.com/office/drawing/2014/main" xmlns="" id="{C02BA598-C743-4141-BCAC-79E17C26D6CD}"/>
              </a:ext>
            </a:extLst>
          </p:cNvPr>
          <p:cNvSpPr txBox="1">
            <a:spLocks/>
          </p:cNvSpPr>
          <p:nvPr/>
        </p:nvSpPr>
        <p:spPr bwMode="gray">
          <a:xfrm>
            <a:off x="8362614" y="4043868"/>
            <a:ext cx="1312862" cy="60108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400" b="1" i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BILJKA S PLODOM</a:t>
            </a:r>
          </a:p>
        </p:txBody>
      </p:sp>
    </p:spTree>
    <p:extLst>
      <p:ext uri="{BB962C8B-B14F-4D97-AF65-F5344CB8AC3E}">
        <p14:creationId xmlns:p14="http://schemas.microsoft.com/office/powerpoint/2010/main" xmlns="" val="28684537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slov 1">
            <a:extLst>
              <a:ext uri="{FF2B5EF4-FFF2-40B4-BE49-F238E27FC236}">
                <a16:creationId xmlns:a16="http://schemas.microsoft.com/office/drawing/2014/main" xmlns="" id="{495AC426-15DE-46A0-9228-6B79DAD4879B}"/>
              </a:ext>
            </a:extLst>
          </p:cNvPr>
          <p:cNvSpPr txBox="1">
            <a:spLocks/>
          </p:cNvSpPr>
          <p:nvPr/>
        </p:nvSpPr>
        <p:spPr bwMode="gray">
          <a:xfrm>
            <a:off x="208494" y="156139"/>
            <a:ext cx="9820708" cy="1424274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Kritosjemenjače se osim spolno razmnožavaju i VEGETATIVNO.</a:t>
            </a:r>
          </a:p>
          <a:p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VEGETATIVNIM RAZMNOŽAVANJEM </a:t>
            </a:r>
            <a:r>
              <a:rPr lang="hr-HR" sz="20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- se mlada biljka razvija iz dijela tijela 	(korijena, stabljike, listova ..) jednog roditelja, ali je manja raznolikost 	potomaka koji su genski gotovo jednaki roditeljima.			</a:t>
            </a:r>
          </a:p>
        </p:txBody>
      </p:sp>
      <p:sp>
        <p:nvSpPr>
          <p:cNvPr id="13" name="Naslov 1">
            <a:extLst>
              <a:ext uri="{FF2B5EF4-FFF2-40B4-BE49-F238E27FC236}">
                <a16:creationId xmlns:a16="http://schemas.microsoft.com/office/drawing/2014/main" xmlns="" id="{1517D66A-CB60-42B0-A688-E79DEA3702A1}"/>
              </a:ext>
            </a:extLst>
          </p:cNvPr>
          <p:cNvSpPr txBox="1">
            <a:spLocks/>
          </p:cNvSpPr>
          <p:nvPr/>
        </p:nvSpPr>
        <p:spPr bwMode="gray">
          <a:xfrm>
            <a:off x="1016305" y="5118161"/>
            <a:ext cx="1771283" cy="64973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i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VRIJEŽAMA</a:t>
            </a:r>
          </a:p>
          <a:p>
            <a:pPr algn="ctr"/>
            <a:r>
              <a:rPr lang="hr-HR" sz="1600" b="1" i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(jagoda)</a:t>
            </a:r>
          </a:p>
        </p:txBody>
      </p:sp>
      <p:sp>
        <p:nvSpPr>
          <p:cNvPr id="8" name="Naslov 1">
            <a:extLst>
              <a:ext uri="{FF2B5EF4-FFF2-40B4-BE49-F238E27FC236}">
                <a16:creationId xmlns:a16="http://schemas.microsoft.com/office/drawing/2014/main" xmlns="" id="{A44B10ED-0B4C-4438-90AF-FAC588C995D2}"/>
              </a:ext>
            </a:extLst>
          </p:cNvPr>
          <p:cNvSpPr txBox="1">
            <a:spLocks/>
          </p:cNvSpPr>
          <p:nvPr/>
        </p:nvSpPr>
        <p:spPr bwMode="gray">
          <a:xfrm>
            <a:off x="3669725" y="4181511"/>
            <a:ext cx="2383843" cy="62605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i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IZ GOMOLJA (krumpir)</a:t>
            </a:r>
          </a:p>
        </p:txBody>
      </p:sp>
      <p:sp>
        <p:nvSpPr>
          <p:cNvPr id="9" name="Naslov 1">
            <a:extLst>
              <a:ext uri="{FF2B5EF4-FFF2-40B4-BE49-F238E27FC236}">
                <a16:creationId xmlns:a16="http://schemas.microsoft.com/office/drawing/2014/main" xmlns="" id="{0801301B-315C-411C-8C69-E59190A5D4B7}"/>
              </a:ext>
            </a:extLst>
          </p:cNvPr>
          <p:cNvSpPr txBox="1">
            <a:spLocks/>
          </p:cNvSpPr>
          <p:nvPr/>
        </p:nvSpPr>
        <p:spPr bwMode="gray">
          <a:xfrm>
            <a:off x="6481300" y="5402386"/>
            <a:ext cx="2383843" cy="60145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i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IZ STABLJIKE (</a:t>
            </a:r>
            <a:r>
              <a:rPr lang="hr-HR" sz="1600" b="1" i="1" spc="50" dirty="0" err="1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sansevierija</a:t>
            </a:r>
            <a:r>
              <a:rPr lang="hr-HR" sz="1600" b="1" i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)</a:t>
            </a:r>
          </a:p>
        </p:txBody>
      </p:sp>
      <p:sp>
        <p:nvSpPr>
          <p:cNvPr id="10" name="Naslov 1">
            <a:extLst>
              <a:ext uri="{FF2B5EF4-FFF2-40B4-BE49-F238E27FC236}">
                <a16:creationId xmlns:a16="http://schemas.microsoft.com/office/drawing/2014/main" xmlns="" id="{ABFC128C-AC6D-4409-BC08-17295E5CE278}"/>
              </a:ext>
            </a:extLst>
          </p:cNvPr>
          <p:cNvSpPr txBox="1">
            <a:spLocks/>
          </p:cNvSpPr>
          <p:nvPr/>
        </p:nvSpPr>
        <p:spPr bwMode="gray">
          <a:xfrm>
            <a:off x="9264637" y="3777835"/>
            <a:ext cx="2104196" cy="60145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600" b="1" i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IZ LISTA</a:t>
            </a:r>
          </a:p>
          <a:p>
            <a:pPr algn="ctr"/>
            <a:r>
              <a:rPr lang="hr-HR" sz="1600" b="1" i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(afrička ljubica)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EBA407F0-600F-4134-A2C1-3E83C6519F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09" t="8030" r="4977" b="6758"/>
          <a:stretch/>
        </p:blipFill>
        <p:spPr>
          <a:xfrm>
            <a:off x="3543508" y="2248742"/>
            <a:ext cx="2651761" cy="16320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941620C0-123E-4C00-896C-DC3C27757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0020" y="1879676"/>
            <a:ext cx="1693430" cy="16320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00BF3CE5-F1B7-489D-B9C8-1E7052F5F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2727" y="3693887"/>
            <a:ext cx="2145799" cy="14242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xmlns="" id="{DDB72E7B-4B08-45BA-885D-096EB70149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62" t="3595"/>
          <a:stretch/>
        </p:blipFill>
        <p:spPr>
          <a:xfrm>
            <a:off x="823167" y="2999183"/>
            <a:ext cx="2383843" cy="1763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40740770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8" grpId="0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xmlns="" id="{6034C766-F1F5-43A1-A303-5385B3D464A0}"/>
              </a:ext>
            </a:extLst>
          </p:cNvPr>
          <p:cNvSpPr txBox="1"/>
          <p:nvPr/>
        </p:nvSpPr>
        <p:spPr>
          <a:xfrm>
            <a:off x="9570720" y="5086529"/>
            <a:ext cx="1932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u="sng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PROVJERI ZNANJE</a:t>
            </a:r>
          </a:p>
        </p:txBody>
      </p:sp>
      <p:pic>
        <p:nvPicPr>
          <p:cNvPr id="3" name="Picture 3">
            <a:hlinkClick r:id="rId2"/>
            <a:extLst>
              <a:ext uri="{FF2B5EF4-FFF2-40B4-BE49-F238E27FC236}">
                <a16:creationId xmlns:a16="http://schemas.microsoft.com/office/drawing/2014/main" xmlns="" id="{9BA5414C-F1FC-4E4B-99FE-51E3339EA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20452" y="4108231"/>
            <a:ext cx="850521" cy="8408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62E23A0C-404D-4DE1-9FC9-13A9E0264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2202" y="1695636"/>
            <a:ext cx="4698607" cy="31823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5426090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>
            <a:extLst>
              <a:ext uri="{FF2B5EF4-FFF2-40B4-BE49-F238E27FC236}">
                <a16:creationId xmlns:a16="http://schemas.microsoft.com/office/drawing/2014/main" xmlns="" id="{C6BDB047-6883-423F-B752-7A31CBFB5342}"/>
              </a:ext>
            </a:extLst>
          </p:cNvPr>
          <p:cNvSpPr txBox="1">
            <a:spLocks/>
          </p:cNvSpPr>
          <p:nvPr/>
        </p:nvSpPr>
        <p:spPr bwMode="gray">
          <a:xfrm>
            <a:off x="284945" y="381739"/>
            <a:ext cx="3230614" cy="49714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Životni ciklus maslačka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9D93699D-7FE2-48DB-9A4C-D39470B61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9879" y="1436819"/>
            <a:ext cx="4034901" cy="403490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2A30FC01-9F4D-474F-B325-B88EF139C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6430" y="2208710"/>
            <a:ext cx="770843" cy="7370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xmlns="" id="{172AC80A-7B48-44D5-9838-8CEB36D935C9}"/>
              </a:ext>
            </a:extLst>
          </p:cNvPr>
          <p:cNvSpPr txBox="1"/>
          <p:nvPr/>
        </p:nvSpPr>
        <p:spPr>
          <a:xfrm>
            <a:off x="590551" y="3106065"/>
            <a:ext cx="27783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i="1" dirty="0">
                <a:solidFill>
                  <a:schemeClr val="bg1"/>
                </a:solidFill>
              </a:rPr>
              <a:t>Usporedi tebi poznate predstavnike mahovine i paprati s borom i kaduljom. Koje su sličnosti, a koje razlike među tim biljkama?</a:t>
            </a:r>
          </a:p>
        </p:txBody>
      </p:sp>
      <p:sp>
        <p:nvSpPr>
          <p:cNvPr id="6" name="Pravokutnik 5">
            <a:extLst>
              <a:ext uri="{FF2B5EF4-FFF2-40B4-BE49-F238E27FC236}">
                <a16:creationId xmlns:a16="http://schemas.microsoft.com/office/drawing/2014/main" xmlns="" id="{B55427D1-597F-4206-BFBF-14B86B864144}"/>
              </a:ext>
            </a:extLst>
          </p:cNvPr>
          <p:cNvSpPr/>
          <p:nvPr/>
        </p:nvSpPr>
        <p:spPr>
          <a:xfrm>
            <a:off x="10344015" y="1251494"/>
            <a:ext cx="1277914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hr-HR" b="1" i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RB 52. str.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55967308-EE25-43FA-AB67-0CC8CD26A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61689" y="967295"/>
            <a:ext cx="711393" cy="6819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xmlns="" id="{34A4BFFB-608C-4D0B-93DC-DDB2D048B134}"/>
              </a:ext>
            </a:extLst>
          </p:cNvPr>
          <p:cNvSpPr txBox="1"/>
          <p:nvPr/>
        </p:nvSpPr>
        <p:spPr>
          <a:xfrm>
            <a:off x="8605768" y="1560799"/>
            <a:ext cx="293727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u="sng" dirty="0">
                <a:solidFill>
                  <a:schemeClr val="bg1"/>
                </a:solidFill>
              </a:rPr>
              <a:t>ISTRAŽI</a:t>
            </a:r>
          </a:p>
          <a:p>
            <a:endParaRPr lang="hr-HR" sz="1400" b="1" u="sng" dirty="0">
              <a:solidFill>
                <a:schemeClr val="bg1"/>
              </a:solidFill>
            </a:endParaRPr>
          </a:p>
          <a:p>
            <a:pPr algn="just"/>
            <a:r>
              <a:rPr lang="hr-HR" sz="1400" i="1" dirty="0">
                <a:solidFill>
                  <a:schemeClr val="bg1"/>
                </a:solidFill>
              </a:rPr>
              <a:t>Kako je građen cvijet i koja je njegova uloga?</a:t>
            </a:r>
          </a:p>
          <a:p>
            <a:pPr algn="just"/>
            <a:r>
              <a:rPr lang="hr-HR" sz="1400" i="1" dirty="0">
                <a:solidFill>
                  <a:schemeClr val="bg1"/>
                </a:solidFill>
              </a:rPr>
              <a:t>Koja je temeljna razlika, a koje su sličnosti u razmnožavanju biljaka i životinja?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161A4EC2-ACBD-4F83-A363-665A33C8F725}"/>
              </a:ext>
            </a:extLst>
          </p:cNvPr>
          <p:cNvSpPr txBox="1"/>
          <p:nvPr/>
        </p:nvSpPr>
        <p:spPr>
          <a:xfrm>
            <a:off x="10006193" y="4650870"/>
            <a:ext cx="1615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bg1"/>
                </a:solidFill>
              </a:rPr>
              <a:t>VIZUALNO +</a:t>
            </a:r>
          </a:p>
          <a:p>
            <a:pPr algn="ctr"/>
            <a:r>
              <a:rPr lang="hr-HR" b="1" dirty="0">
                <a:solidFill>
                  <a:schemeClr val="bg1"/>
                </a:solidFill>
              </a:rPr>
              <a:t>ISTRAŽI </a:t>
            </a:r>
          </a:p>
        </p:txBody>
      </p:sp>
      <p:pic>
        <p:nvPicPr>
          <p:cNvPr id="13" name="Picture 2">
            <a:hlinkClick r:id="rId5"/>
            <a:extLst>
              <a:ext uri="{FF2B5EF4-FFF2-40B4-BE49-F238E27FC236}">
                <a16:creationId xmlns:a16="http://schemas.microsoft.com/office/drawing/2014/main" xmlns="" id="{A76EFDB8-257C-4592-A614-15E05F8FF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t="8974" r="5597" b="5361"/>
          <a:stretch>
            <a:fillRect/>
          </a:stretch>
        </p:blipFill>
        <p:spPr bwMode="auto">
          <a:xfrm>
            <a:off x="10344015" y="3825428"/>
            <a:ext cx="682051" cy="6917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173812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6" grpId="0" animBg="1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slov 1">
            <a:extLst>
              <a:ext uri="{FF2B5EF4-FFF2-40B4-BE49-F238E27FC236}">
                <a16:creationId xmlns:a16="http://schemas.microsoft.com/office/drawing/2014/main" xmlns="" id="{FC76B921-514C-44B2-AF46-035A0518E4B6}"/>
              </a:ext>
            </a:extLst>
          </p:cNvPr>
          <p:cNvSpPr txBox="1">
            <a:spLocks/>
          </p:cNvSpPr>
          <p:nvPr/>
        </p:nvSpPr>
        <p:spPr bwMode="gray">
          <a:xfrm>
            <a:off x="341563" y="270066"/>
            <a:ext cx="8335077" cy="870800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Biljke sjemenjače s obzirom na položaj sjemenke dijelimo na:</a:t>
            </a:r>
          </a:p>
          <a:p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GOLOSJEMENJAČE i KRITOSJEMENJAČE</a:t>
            </a:r>
          </a:p>
        </p:txBody>
      </p:sp>
      <p:sp>
        <p:nvSpPr>
          <p:cNvPr id="9" name="Naslov 1">
            <a:extLst>
              <a:ext uri="{FF2B5EF4-FFF2-40B4-BE49-F238E27FC236}">
                <a16:creationId xmlns:a16="http://schemas.microsoft.com/office/drawing/2014/main" xmlns="" id="{983B236C-171A-49B3-9054-0C71B5FAFFF5}"/>
              </a:ext>
            </a:extLst>
          </p:cNvPr>
          <p:cNvSpPr txBox="1">
            <a:spLocks/>
          </p:cNvSpPr>
          <p:nvPr/>
        </p:nvSpPr>
        <p:spPr bwMode="gray">
          <a:xfrm>
            <a:off x="407651" y="1503976"/>
            <a:ext cx="8644909" cy="531266"/>
          </a:xfrm>
          <a:prstGeom prst="roundRect">
            <a:avLst/>
          </a:prstGeom>
          <a:solidFill>
            <a:srgbClr val="0099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4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I. RAZMNOŽAVANJE KRITOSJEMENJAČA/ CVJETNJAČA:</a:t>
            </a: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xmlns="" id="{923756FA-F7DC-4ADC-80AB-09AF45F7AA6C}"/>
              </a:ext>
            </a:extLst>
          </p:cNvPr>
          <p:cNvSpPr txBox="1">
            <a:spLocks/>
          </p:cNvSpPr>
          <p:nvPr/>
        </p:nvSpPr>
        <p:spPr bwMode="gray">
          <a:xfrm>
            <a:off x="669161" y="2293735"/>
            <a:ext cx="10853678" cy="91291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SPOLNO</a:t>
            </a: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pomoću CVIJETA iz kojeg se razvija PLOD u kojem se nalazi 1 ili više sjemenki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spolno razmnožavanje im omogućuje veću gensku raznolikost potomaka</a:t>
            </a:r>
          </a:p>
        </p:txBody>
      </p:sp>
      <p:sp>
        <p:nvSpPr>
          <p:cNvPr id="12" name="Naslov 1">
            <a:extLst>
              <a:ext uri="{FF2B5EF4-FFF2-40B4-BE49-F238E27FC236}">
                <a16:creationId xmlns:a16="http://schemas.microsoft.com/office/drawing/2014/main" xmlns="" id="{F8475BF8-1B94-466C-B04C-2092C2439FE1}"/>
              </a:ext>
            </a:extLst>
          </p:cNvPr>
          <p:cNvSpPr txBox="1">
            <a:spLocks/>
          </p:cNvSpPr>
          <p:nvPr/>
        </p:nvSpPr>
        <p:spPr bwMode="gray">
          <a:xfrm>
            <a:off x="669161" y="3465144"/>
            <a:ext cx="10853678" cy="278488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Cvijet se razvija iz PUPA smještenog na vrhu CVJETNE STAPKE.</a:t>
            </a:r>
          </a:p>
          <a:p>
            <a:endParaRPr lang="hr-HR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Tučak i prašnici su spolni organi cvijeta u kojima procesom </a:t>
            </a:r>
            <a:r>
              <a:rPr lang="hr-HR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mejoze</a:t>
            </a:r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nastaju spolne stanice.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 prašnicama prašnika (muškim dijelovima cvijeta) su </a:t>
            </a:r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peludna zrnca </a:t>
            </a:r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koja nose muške spolne stanice.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 </a:t>
            </a:r>
            <a:r>
              <a:rPr lang="hr-HR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plodnici</a:t>
            </a:r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tučka (ženskom dijelu cvijeta) nalazi se 1 ili više </a:t>
            </a:r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sjemenih zametaka</a:t>
            </a:r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a u svakom od njih po 1 ženska spolna stanica.</a:t>
            </a:r>
          </a:p>
        </p:txBody>
      </p:sp>
    </p:spTree>
    <p:extLst>
      <p:ext uri="{BB962C8B-B14F-4D97-AF65-F5344CB8AC3E}">
        <p14:creationId xmlns:p14="http://schemas.microsoft.com/office/powerpoint/2010/main" xmlns="" val="18703923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>
            <a:extLst>
              <a:ext uri="{FF2B5EF4-FFF2-40B4-BE49-F238E27FC236}">
                <a16:creationId xmlns:a16="http://schemas.microsoft.com/office/drawing/2014/main" xmlns="" id="{4058C840-508D-4A14-871F-EFE88B1A16F8}"/>
              </a:ext>
            </a:extLst>
          </p:cNvPr>
          <p:cNvSpPr txBox="1">
            <a:spLocks/>
          </p:cNvSpPr>
          <p:nvPr/>
        </p:nvSpPr>
        <p:spPr bwMode="gray">
          <a:xfrm>
            <a:off x="704694" y="681148"/>
            <a:ext cx="1934474" cy="48118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400" b="1" i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ndara Light" panose="020E0502030303020204" pitchFamily="34" charset="0"/>
              </a:rPr>
              <a:t>Građa cvijeta</a:t>
            </a:r>
          </a:p>
        </p:txBody>
      </p:sp>
      <p:pic>
        <p:nvPicPr>
          <p:cNvPr id="5" name="Picture 4" descr="Bio7-_Page_115_Image_0001">
            <a:extLst>
              <a:ext uri="{FF2B5EF4-FFF2-40B4-BE49-F238E27FC236}">
                <a16:creationId xmlns:a16="http://schemas.microsoft.com/office/drawing/2014/main" xmlns="" id="{A9363AA1-2512-45FB-A58A-51D87AB98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45691" y="1319199"/>
            <a:ext cx="4654550" cy="4189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AutoShape 16">
            <a:extLst>
              <a:ext uri="{FF2B5EF4-FFF2-40B4-BE49-F238E27FC236}">
                <a16:creationId xmlns:a16="http://schemas.microsoft.com/office/drawing/2014/main" xmlns="" id="{6027887B-9CE3-42E2-9C9B-485DCCED2B41}"/>
              </a:ext>
            </a:extLst>
          </p:cNvPr>
          <p:cNvSpPr>
            <a:spLocks/>
          </p:cNvSpPr>
          <p:nvPr/>
        </p:nvSpPr>
        <p:spPr bwMode="auto">
          <a:xfrm>
            <a:off x="9317130" y="2215272"/>
            <a:ext cx="311859" cy="1045046"/>
          </a:xfrm>
          <a:prstGeom prst="rightBrace">
            <a:avLst>
              <a:gd name="adj1" fmla="val 36111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sr-Latn-CS" altLang="sr-Latn-RS" b="1" dirty="0">
                <a:solidFill>
                  <a:srgbClr val="002060"/>
                </a:solidFill>
                <a:latin typeface="Candara Light" panose="020E0502030303020204" pitchFamily="34" charset="0"/>
              </a:rPr>
              <a:t>-</a:t>
            </a:r>
          </a:p>
        </p:txBody>
      </p:sp>
      <p:sp>
        <p:nvSpPr>
          <p:cNvPr id="27" name="AutoShape 25">
            <a:extLst>
              <a:ext uri="{FF2B5EF4-FFF2-40B4-BE49-F238E27FC236}">
                <a16:creationId xmlns:a16="http://schemas.microsoft.com/office/drawing/2014/main" xmlns="" id="{1325737F-EE5C-4FA4-8354-17DEEEFA39FC}"/>
              </a:ext>
            </a:extLst>
          </p:cNvPr>
          <p:cNvSpPr>
            <a:spLocks/>
          </p:cNvSpPr>
          <p:nvPr/>
        </p:nvSpPr>
        <p:spPr bwMode="auto">
          <a:xfrm>
            <a:off x="1754490" y="2357291"/>
            <a:ext cx="231411" cy="1447800"/>
          </a:xfrm>
          <a:prstGeom prst="leftBrace">
            <a:avLst>
              <a:gd name="adj1" fmla="val 158333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r-Latn-CS" altLang="sr-Latn-RS" b="1">
              <a:solidFill>
                <a:srgbClr val="002060"/>
              </a:solidFill>
              <a:latin typeface="Candara Light" panose="020E0502030303020204" pitchFamily="34" charset="0"/>
            </a:endParaRPr>
          </a:p>
        </p:txBody>
      </p:sp>
      <p:sp>
        <p:nvSpPr>
          <p:cNvPr id="33" name="Naslov 1">
            <a:extLst>
              <a:ext uri="{FF2B5EF4-FFF2-40B4-BE49-F238E27FC236}">
                <a16:creationId xmlns:a16="http://schemas.microsoft.com/office/drawing/2014/main" xmlns="" id="{B1F0D986-E6F9-4EF2-8FD4-5F26A8087C86}"/>
              </a:ext>
            </a:extLst>
          </p:cNvPr>
          <p:cNvSpPr txBox="1">
            <a:spLocks/>
          </p:cNvSpPr>
          <p:nvPr/>
        </p:nvSpPr>
        <p:spPr bwMode="gray">
          <a:xfrm>
            <a:off x="527302" y="2836671"/>
            <a:ext cx="1147257" cy="481189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 Light" panose="020E0502030303020204" pitchFamily="34" charset="0"/>
              </a:rPr>
              <a:t>TUČAK</a:t>
            </a:r>
          </a:p>
        </p:txBody>
      </p:sp>
      <p:cxnSp>
        <p:nvCxnSpPr>
          <p:cNvPr id="4" name="Ravni poveznik sa strelicom 3">
            <a:extLst>
              <a:ext uri="{FF2B5EF4-FFF2-40B4-BE49-F238E27FC236}">
                <a16:creationId xmlns:a16="http://schemas.microsoft.com/office/drawing/2014/main" xmlns="" id="{48A96447-598E-4489-99F9-C4A8EC29F56A}"/>
              </a:ext>
            </a:extLst>
          </p:cNvPr>
          <p:cNvCxnSpPr>
            <a:cxnSpLocks/>
          </p:cNvCxnSpPr>
          <p:nvPr/>
        </p:nvCxnSpPr>
        <p:spPr>
          <a:xfrm flipH="1" flipV="1">
            <a:off x="3258104" y="2489128"/>
            <a:ext cx="2290440" cy="24059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Naslov 1">
            <a:extLst>
              <a:ext uri="{FF2B5EF4-FFF2-40B4-BE49-F238E27FC236}">
                <a16:creationId xmlns:a16="http://schemas.microsoft.com/office/drawing/2014/main" xmlns="" id="{C11BC9AD-7679-437C-8AD7-6F99F9888724}"/>
              </a:ext>
            </a:extLst>
          </p:cNvPr>
          <p:cNvSpPr txBox="1">
            <a:spLocks/>
          </p:cNvSpPr>
          <p:nvPr/>
        </p:nvSpPr>
        <p:spPr bwMode="gray">
          <a:xfrm>
            <a:off x="2094022" y="3471142"/>
            <a:ext cx="1226225" cy="481189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 Light" panose="020E0502030303020204" pitchFamily="34" charset="0"/>
              </a:rPr>
              <a:t>plodnica</a:t>
            </a:r>
            <a:endParaRPr lang="hr-HR" sz="2000" b="1" spc="50" dirty="0">
              <a:ln w="0"/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andara Light" panose="020E0502030303020204" pitchFamily="34" charset="0"/>
            </a:endParaRPr>
          </a:p>
        </p:txBody>
      </p:sp>
      <p:sp>
        <p:nvSpPr>
          <p:cNvPr id="38" name="Naslov 1">
            <a:extLst>
              <a:ext uri="{FF2B5EF4-FFF2-40B4-BE49-F238E27FC236}">
                <a16:creationId xmlns:a16="http://schemas.microsoft.com/office/drawing/2014/main" xmlns="" id="{F98BC89D-FB99-4760-B064-F7FE5A82A3F9}"/>
              </a:ext>
            </a:extLst>
          </p:cNvPr>
          <p:cNvSpPr txBox="1">
            <a:spLocks/>
          </p:cNvSpPr>
          <p:nvPr/>
        </p:nvSpPr>
        <p:spPr bwMode="gray">
          <a:xfrm>
            <a:off x="2232389" y="2859838"/>
            <a:ext cx="813558" cy="481189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 Light" panose="020E0502030303020204" pitchFamily="34" charset="0"/>
              </a:rPr>
              <a:t>vrat</a:t>
            </a:r>
            <a:endParaRPr lang="hr-HR" sz="2000" b="1" spc="50" dirty="0">
              <a:ln w="0"/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andara Light" panose="020E0502030303020204" pitchFamily="34" charset="0"/>
            </a:endParaRPr>
          </a:p>
        </p:txBody>
      </p:sp>
      <p:sp>
        <p:nvSpPr>
          <p:cNvPr id="39" name="Naslov 1">
            <a:extLst>
              <a:ext uri="{FF2B5EF4-FFF2-40B4-BE49-F238E27FC236}">
                <a16:creationId xmlns:a16="http://schemas.microsoft.com/office/drawing/2014/main" xmlns="" id="{23512DD1-5A8A-4853-A800-7E616F770E7B}"/>
              </a:ext>
            </a:extLst>
          </p:cNvPr>
          <p:cNvSpPr txBox="1">
            <a:spLocks/>
          </p:cNvSpPr>
          <p:nvPr/>
        </p:nvSpPr>
        <p:spPr bwMode="gray">
          <a:xfrm>
            <a:off x="2126257" y="2248534"/>
            <a:ext cx="1025823" cy="481189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 Light" panose="020E0502030303020204" pitchFamily="34" charset="0"/>
              </a:rPr>
              <a:t>njuška</a:t>
            </a:r>
          </a:p>
        </p:txBody>
      </p:sp>
      <p:cxnSp>
        <p:nvCxnSpPr>
          <p:cNvPr id="40" name="Ravni poveznik sa strelicom 39">
            <a:extLst>
              <a:ext uri="{FF2B5EF4-FFF2-40B4-BE49-F238E27FC236}">
                <a16:creationId xmlns:a16="http://schemas.microsoft.com/office/drawing/2014/main" xmlns="" id="{8AA4B23C-2248-4988-9281-3A1BEA24BC20}"/>
              </a:ext>
            </a:extLst>
          </p:cNvPr>
          <p:cNvCxnSpPr>
            <a:cxnSpLocks/>
          </p:cNvCxnSpPr>
          <p:nvPr/>
        </p:nvCxnSpPr>
        <p:spPr>
          <a:xfrm flipH="1">
            <a:off x="3138482" y="3054100"/>
            <a:ext cx="2323691" cy="4633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avni poveznik sa strelicom 40">
            <a:extLst>
              <a:ext uri="{FF2B5EF4-FFF2-40B4-BE49-F238E27FC236}">
                <a16:creationId xmlns:a16="http://schemas.microsoft.com/office/drawing/2014/main" xmlns="" id="{20CD05A1-3109-41F4-BD2A-A8505DBF82F0}"/>
              </a:ext>
            </a:extLst>
          </p:cNvPr>
          <p:cNvCxnSpPr>
            <a:cxnSpLocks/>
          </p:cNvCxnSpPr>
          <p:nvPr/>
        </p:nvCxnSpPr>
        <p:spPr>
          <a:xfrm flipH="1">
            <a:off x="3355759" y="3563808"/>
            <a:ext cx="1993407" cy="11838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Slika 46">
            <a:extLst>
              <a:ext uri="{FF2B5EF4-FFF2-40B4-BE49-F238E27FC236}">
                <a16:creationId xmlns:a16="http://schemas.microsoft.com/office/drawing/2014/main" xmlns="" id="{50FF3D93-AF8A-40FE-9D5B-AF3538FE2C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10215501" y="3121384"/>
            <a:ext cx="515705" cy="515705"/>
          </a:xfrm>
          <a:prstGeom prst="rect">
            <a:avLst/>
          </a:prstGeom>
        </p:spPr>
      </p:pic>
      <p:pic>
        <p:nvPicPr>
          <p:cNvPr id="48" name="Slika 47">
            <a:extLst>
              <a:ext uri="{FF2B5EF4-FFF2-40B4-BE49-F238E27FC236}">
                <a16:creationId xmlns:a16="http://schemas.microsoft.com/office/drawing/2014/main" xmlns="" id="{19C9544B-9BF9-4CB0-8F03-68557BE245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886477" y="3469469"/>
            <a:ext cx="389240" cy="591490"/>
          </a:xfrm>
          <a:prstGeom prst="rect">
            <a:avLst/>
          </a:prstGeom>
        </p:spPr>
      </p:pic>
      <p:sp>
        <p:nvSpPr>
          <p:cNvPr id="49" name="Naslov 1">
            <a:extLst>
              <a:ext uri="{FF2B5EF4-FFF2-40B4-BE49-F238E27FC236}">
                <a16:creationId xmlns:a16="http://schemas.microsoft.com/office/drawing/2014/main" xmlns="" id="{338EE212-2BF9-4DC5-89F2-AEF8370D7CB5}"/>
              </a:ext>
            </a:extLst>
          </p:cNvPr>
          <p:cNvSpPr txBox="1">
            <a:spLocks/>
          </p:cNvSpPr>
          <p:nvPr/>
        </p:nvSpPr>
        <p:spPr bwMode="gray">
          <a:xfrm>
            <a:off x="9816508" y="2511168"/>
            <a:ext cx="1407852" cy="481189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 Light" panose="020E0502030303020204" pitchFamily="34" charset="0"/>
              </a:rPr>
              <a:t>PRAŠNIK</a:t>
            </a:r>
          </a:p>
        </p:txBody>
      </p:sp>
      <p:sp>
        <p:nvSpPr>
          <p:cNvPr id="50" name="Naslov 1">
            <a:extLst>
              <a:ext uri="{FF2B5EF4-FFF2-40B4-BE49-F238E27FC236}">
                <a16:creationId xmlns:a16="http://schemas.microsoft.com/office/drawing/2014/main" xmlns="" id="{05EE2700-7478-449E-8077-F009C8E45FC5}"/>
              </a:ext>
            </a:extLst>
          </p:cNvPr>
          <p:cNvSpPr txBox="1">
            <a:spLocks/>
          </p:cNvSpPr>
          <p:nvPr/>
        </p:nvSpPr>
        <p:spPr bwMode="gray">
          <a:xfrm>
            <a:off x="8211658" y="2814419"/>
            <a:ext cx="867470" cy="481189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 Light" panose="020E0502030303020204" pitchFamily="34" charset="0"/>
              </a:rPr>
              <a:t>držak</a:t>
            </a:r>
            <a:endParaRPr lang="hr-HR" sz="2000" b="1" spc="50" dirty="0">
              <a:ln w="0"/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andara Light" panose="020E0502030303020204" pitchFamily="34" charset="0"/>
            </a:endParaRPr>
          </a:p>
        </p:txBody>
      </p:sp>
      <p:sp>
        <p:nvSpPr>
          <p:cNvPr id="51" name="Naslov 1">
            <a:extLst>
              <a:ext uri="{FF2B5EF4-FFF2-40B4-BE49-F238E27FC236}">
                <a16:creationId xmlns:a16="http://schemas.microsoft.com/office/drawing/2014/main" xmlns="" id="{CCEC54F8-C562-4993-9059-D6AA3B302670}"/>
              </a:ext>
            </a:extLst>
          </p:cNvPr>
          <p:cNvSpPr txBox="1">
            <a:spLocks/>
          </p:cNvSpPr>
          <p:nvPr/>
        </p:nvSpPr>
        <p:spPr bwMode="gray">
          <a:xfrm>
            <a:off x="8079255" y="2168859"/>
            <a:ext cx="1132276" cy="481189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 Light" panose="020E0502030303020204" pitchFamily="34" charset="0"/>
              </a:rPr>
              <a:t>prašnice</a:t>
            </a:r>
          </a:p>
        </p:txBody>
      </p:sp>
      <p:cxnSp>
        <p:nvCxnSpPr>
          <p:cNvPr id="52" name="Ravni poveznik sa strelicom 51">
            <a:extLst>
              <a:ext uri="{FF2B5EF4-FFF2-40B4-BE49-F238E27FC236}">
                <a16:creationId xmlns:a16="http://schemas.microsoft.com/office/drawing/2014/main" xmlns="" id="{6A2F2DC6-FBBF-4606-BCA5-B93D55052B2F}"/>
              </a:ext>
            </a:extLst>
          </p:cNvPr>
          <p:cNvCxnSpPr>
            <a:cxnSpLocks/>
          </p:cNvCxnSpPr>
          <p:nvPr/>
        </p:nvCxnSpPr>
        <p:spPr>
          <a:xfrm flipV="1">
            <a:off x="5959601" y="3054100"/>
            <a:ext cx="2154758" cy="4633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Ravni poveznik sa strelicom 52">
            <a:extLst>
              <a:ext uri="{FF2B5EF4-FFF2-40B4-BE49-F238E27FC236}">
                <a16:creationId xmlns:a16="http://schemas.microsoft.com/office/drawing/2014/main" xmlns="" id="{E12C552D-2CA9-4510-80E5-48EF0DBA1B3C}"/>
              </a:ext>
            </a:extLst>
          </p:cNvPr>
          <p:cNvCxnSpPr>
            <a:cxnSpLocks/>
          </p:cNvCxnSpPr>
          <p:nvPr/>
        </p:nvCxnSpPr>
        <p:spPr>
          <a:xfrm flipV="1">
            <a:off x="6027558" y="2502880"/>
            <a:ext cx="1980669" cy="26387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Naslov 1">
            <a:extLst>
              <a:ext uri="{FF2B5EF4-FFF2-40B4-BE49-F238E27FC236}">
                <a16:creationId xmlns:a16="http://schemas.microsoft.com/office/drawing/2014/main" xmlns="" id="{68028FB3-1731-4FB3-BC49-87ECC8282F7D}"/>
              </a:ext>
            </a:extLst>
          </p:cNvPr>
          <p:cNvSpPr txBox="1">
            <a:spLocks/>
          </p:cNvSpPr>
          <p:nvPr/>
        </p:nvSpPr>
        <p:spPr bwMode="gray">
          <a:xfrm>
            <a:off x="7903251" y="3794509"/>
            <a:ext cx="2785464" cy="461898"/>
          </a:xfrm>
          <a:prstGeom prst="roundRect">
            <a:avLst/>
          </a:prstGeom>
          <a:solidFill>
            <a:srgbClr val="FF00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 Light" panose="020E0502030303020204" pitchFamily="34" charset="0"/>
              </a:rPr>
              <a:t>LAPOVI - čine ČAŠKU</a:t>
            </a:r>
          </a:p>
        </p:txBody>
      </p:sp>
      <p:sp>
        <p:nvSpPr>
          <p:cNvPr id="61" name="Naslov 1">
            <a:extLst>
              <a:ext uri="{FF2B5EF4-FFF2-40B4-BE49-F238E27FC236}">
                <a16:creationId xmlns:a16="http://schemas.microsoft.com/office/drawing/2014/main" xmlns="" id="{B327ABCC-ACA5-4CF9-A23F-E26CE4B5BD40}"/>
              </a:ext>
            </a:extLst>
          </p:cNvPr>
          <p:cNvSpPr txBox="1">
            <a:spLocks/>
          </p:cNvSpPr>
          <p:nvPr/>
        </p:nvSpPr>
        <p:spPr bwMode="gray">
          <a:xfrm>
            <a:off x="7903251" y="4695236"/>
            <a:ext cx="2785464" cy="461898"/>
          </a:xfrm>
          <a:prstGeom prst="roundRect">
            <a:avLst/>
          </a:prstGeom>
          <a:solidFill>
            <a:srgbClr val="FF00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 Light" panose="020E0502030303020204" pitchFamily="34" charset="0"/>
              </a:rPr>
              <a:t>LATICE - čine VJENČIĆ</a:t>
            </a:r>
          </a:p>
        </p:txBody>
      </p:sp>
      <p:sp>
        <p:nvSpPr>
          <p:cNvPr id="62" name="AutoShape 25">
            <a:extLst>
              <a:ext uri="{FF2B5EF4-FFF2-40B4-BE49-F238E27FC236}">
                <a16:creationId xmlns:a16="http://schemas.microsoft.com/office/drawing/2014/main" xmlns="" id="{F3DC626D-0D4C-4F00-856A-40165B7DF182}"/>
              </a:ext>
            </a:extLst>
          </p:cNvPr>
          <p:cNvSpPr>
            <a:spLocks/>
          </p:cNvSpPr>
          <p:nvPr/>
        </p:nvSpPr>
        <p:spPr bwMode="auto">
          <a:xfrm rot="16200000">
            <a:off x="9196103" y="4048119"/>
            <a:ext cx="199760" cy="2710647"/>
          </a:xfrm>
          <a:prstGeom prst="leftBrace">
            <a:avLst>
              <a:gd name="adj1" fmla="val 158333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sr-Latn-CS" altLang="sr-Latn-RS" b="1">
              <a:solidFill>
                <a:srgbClr val="002060"/>
              </a:solidFill>
              <a:latin typeface="Candara Light" panose="020E0502030303020204" pitchFamily="34" charset="0"/>
            </a:endParaRPr>
          </a:p>
        </p:txBody>
      </p:sp>
      <p:sp>
        <p:nvSpPr>
          <p:cNvPr id="63" name="Naslov 1">
            <a:extLst>
              <a:ext uri="{FF2B5EF4-FFF2-40B4-BE49-F238E27FC236}">
                <a16:creationId xmlns:a16="http://schemas.microsoft.com/office/drawing/2014/main" xmlns="" id="{987F4BAF-C37E-4712-8236-C1835638BAF4}"/>
              </a:ext>
            </a:extLst>
          </p:cNvPr>
          <p:cNvSpPr txBox="1">
            <a:spLocks/>
          </p:cNvSpPr>
          <p:nvPr/>
        </p:nvSpPr>
        <p:spPr bwMode="gray">
          <a:xfrm>
            <a:off x="8553934" y="5592569"/>
            <a:ext cx="1484098" cy="481189"/>
          </a:xfrm>
          <a:prstGeom prst="roundRect">
            <a:avLst/>
          </a:prstGeom>
          <a:solidFill>
            <a:srgbClr val="A808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 Light" panose="020E0502030303020204" pitchFamily="34" charset="0"/>
              </a:rPr>
              <a:t>OCVIJEĆE</a:t>
            </a:r>
          </a:p>
        </p:txBody>
      </p:sp>
      <p:sp>
        <p:nvSpPr>
          <p:cNvPr id="64" name="Naslov 1">
            <a:extLst>
              <a:ext uri="{FF2B5EF4-FFF2-40B4-BE49-F238E27FC236}">
                <a16:creationId xmlns:a16="http://schemas.microsoft.com/office/drawing/2014/main" xmlns="" id="{02179935-4C6A-470F-8F86-300E3FB095A7}"/>
              </a:ext>
            </a:extLst>
          </p:cNvPr>
          <p:cNvSpPr txBox="1">
            <a:spLocks/>
          </p:cNvSpPr>
          <p:nvPr/>
        </p:nvSpPr>
        <p:spPr bwMode="gray">
          <a:xfrm>
            <a:off x="1141377" y="4753408"/>
            <a:ext cx="1226225" cy="749915"/>
          </a:xfrm>
          <a:prstGeom prst="roundRect">
            <a:avLst/>
          </a:prstGeom>
          <a:solidFill>
            <a:srgbClr val="008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 Light" panose="020E0502030303020204" pitchFamily="34" charset="0"/>
              </a:rPr>
              <a:t>cvjetna stapka</a:t>
            </a:r>
            <a:endParaRPr lang="hr-HR" sz="2000" b="1" spc="50" dirty="0">
              <a:ln w="0"/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andara Light" panose="020E0502030303020204" pitchFamily="34" charset="0"/>
            </a:endParaRPr>
          </a:p>
        </p:txBody>
      </p:sp>
      <p:cxnSp>
        <p:nvCxnSpPr>
          <p:cNvPr id="65" name="Ravni poveznik sa strelicom 64">
            <a:extLst>
              <a:ext uri="{FF2B5EF4-FFF2-40B4-BE49-F238E27FC236}">
                <a16:creationId xmlns:a16="http://schemas.microsoft.com/office/drawing/2014/main" xmlns="" id="{AC4608F7-B846-487B-8F8C-DF95465DAAFB}"/>
              </a:ext>
            </a:extLst>
          </p:cNvPr>
          <p:cNvCxnSpPr>
            <a:cxnSpLocks/>
          </p:cNvCxnSpPr>
          <p:nvPr/>
        </p:nvCxnSpPr>
        <p:spPr>
          <a:xfrm flipH="1">
            <a:off x="2416871" y="4725981"/>
            <a:ext cx="2715019" cy="40238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Ravni poveznik sa strelicom 66">
            <a:extLst>
              <a:ext uri="{FF2B5EF4-FFF2-40B4-BE49-F238E27FC236}">
                <a16:creationId xmlns:a16="http://schemas.microsoft.com/office/drawing/2014/main" xmlns="" id="{DA46092B-7A8E-4A02-9E94-0BCA5D45FB27}"/>
              </a:ext>
            </a:extLst>
          </p:cNvPr>
          <p:cNvCxnSpPr>
            <a:cxnSpLocks/>
          </p:cNvCxnSpPr>
          <p:nvPr/>
        </p:nvCxnSpPr>
        <p:spPr>
          <a:xfrm>
            <a:off x="6074611" y="3905997"/>
            <a:ext cx="1746616" cy="18542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Ravni poveznik sa strelicom 68">
            <a:extLst>
              <a:ext uri="{FF2B5EF4-FFF2-40B4-BE49-F238E27FC236}">
                <a16:creationId xmlns:a16="http://schemas.microsoft.com/office/drawing/2014/main" xmlns="" id="{09F3578C-8E6B-495A-AF33-3B331562EB7A}"/>
              </a:ext>
            </a:extLst>
          </p:cNvPr>
          <p:cNvCxnSpPr>
            <a:cxnSpLocks/>
          </p:cNvCxnSpPr>
          <p:nvPr/>
        </p:nvCxnSpPr>
        <p:spPr>
          <a:xfrm>
            <a:off x="6074611" y="4425103"/>
            <a:ext cx="1746616" cy="48595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Naslov 1">
            <a:extLst>
              <a:ext uri="{FF2B5EF4-FFF2-40B4-BE49-F238E27FC236}">
                <a16:creationId xmlns:a16="http://schemas.microsoft.com/office/drawing/2014/main" xmlns="" id="{32E91702-CABD-48C1-B31F-5CC20F5212AD}"/>
              </a:ext>
            </a:extLst>
          </p:cNvPr>
          <p:cNvSpPr txBox="1">
            <a:spLocks/>
          </p:cNvSpPr>
          <p:nvPr/>
        </p:nvSpPr>
        <p:spPr bwMode="gray">
          <a:xfrm>
            <a:off x="9040035" y="4301263"/>
            <a:ext cx="396259" cy="361118"/>
          </a:xfrm>
          <a:prstGeom prst="roundRect">
            <a:avLst/>
          </a:prstGeom>
          <a:solidFill>
            <a:srgbClr val="FF00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ndara Light" panose="020E0502030303020204" pitchFamily="34" charset="0"/>
              </a:rPr>
              <a:t>+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58154A37-A6F0-4267-A020-0C062062FA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16039" y="3809"/>
            <a:ext cx="1272395" cy="16970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7031004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6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6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1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5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  <p:bldP spid="27" grpId="0" animBg="1"/>
      <p:bldP spid="33" grpId="0" animBg="1"/>
      <p:bldP spid="37" grpId="0" animBg="1"/>
      <p:bldP spid="38" grpId="0" animBg="1"/>
      <p:bldP spid="39" grpId="0" animBg="1"/>
      <p:bldP spid="49" grpId="0" animBg="1"/>
      <p:bldP spid="50" grpId="0" animBg="1"/>
      <p:bldP spid="51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7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B5752CE5-F2FD-4C03-B672-53AD7D3F7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2138" y="1808817"/>
            <a:ext cx="4412254" cy="34644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Naslov 1">
            <a:extLst>
              <a:ext uri="{FF2B5EF4-FFF2-40B4-BE49-F238E27FC236}">
                <a16:creationId xmlns:a16="http://schemas.microsoft.com/office/drawing/2014/main" xmlns="" id="{105BDF90-5A99-4A66-9286-7E4C0A487492}"/>
              </a:ext>
            </a:extLst>
          </p:cNvPr>
          <p:cNvSpPr txBox="1">
            <a:spLocks/>
          </p:cNvSpPr>
          <p:nvPr/>
        </p:nvSpPr>
        <p:spPr bwMode="gray">
          <a:xfrm>
            <a:off x="8493507" y="3027637"/>
            <a:ext cx="2063720" cy="80272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razmnožavanje kritosjemenjača</a:t>
            </a:r>
          </a:p>
        </p:txBody>
      </p:sp>
    </p:spTree>
    <p:extLst>
      <p:ext uri="{BB962C8B-B14F-4D97-AF65-F5344CB8AC3E}">
        <p14:creationId xmlns:p14="http://schemas.microsoft.com/office/powerpoint/2010/main" xmlns="" val="35736723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>
            <a:extLst>
              <a:ext uri="{FF2B5EF4-FFF2-40B4-BE49-F238E27FC236}">
                <a16:creationId xmlns:a16="http://schemas.microsoft.com/office/drawing/2014/main" xmlns="" id="{16B7FE01-8DA8-4D55-8FFF-5A59C39BD829}"/>
              </a:ext>
            </a:extLst>
          </p:cNvPr>
          <p:cNvSpPr txBox="1">
            <a:spLocks/>
          </p:cNvSpPr>
          <p:nvPr/>
        </p:nvSpPr>
        <p:spPr bwMode="gray">
          <a:xfrm>
            <a:off x="659286" y="737407"/>
            <a:ext cx="10027065" cy="532660"/>
          </a:xfrm>
          <a:prstGeom prst="round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DVOSPOLNI CVJETOVI </a:t>
            </a: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- oni u kojima se nalaze i muški i ženski spolni organi.</a:t>
            </a: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xmlns="" id="{6A9AB627-AE07-40FD-8F70-900022DF8093}"/>
              </a:ext>
            </a:extLst>
          </p:cNvPr>
          <p:cNvSpPr txBox="1"/>
          <p:nvPr/>
        </p:nvSpPr>
        <p:spPr>
          <a:xfrm>
            <a:off x="1802167" y="5751261"/>
            <a:ext cx="4403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chemeClr val="bg1"/>
                </a:solidFill>
              </a:rPr>
              <a:t>cvijet trešnje, ruže, kruške, badema …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4B0A8332-25C4-4AA2-9712-1732740A0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7631" y="1714082"/>
            <a:ext cx="2286556" cy="34298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84FC1173-AFAB-4000-9DC6-E2FDFDF76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3666" y="3429000"/>
            <a:ext cx="2827236" cy="21825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986C9256-6109-4BAC-B273-9D265515CA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90" r="20529"/>
          <a:stretch/>
        </p:blipFill>
        <p:spPr>
          <a:xfrm>
            <a:off x="7725239" y="3592772"/>
            <a:ext cx="2961113" cy="27137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xmlns="" id="{AE3A24DC-1C98-4FB2-ABAD-6E00AD34AC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2009" t="355" r="23466" b="-355"/>
          <a:stretch/>
        </p:blipFill>
        <p:spPr>
          <a:xfrm>
            <a:off x="416784" y="2057400"/>
            <a:ext cx="2388009" cy="22850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xmlns="" id="{8EEE8E38-4FF6-4FB3-A0BE-23AF3030E8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5796" y="1491378"/>
            <a:ext cx="2547145" cy="21013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xmlns="" id="{40C5C343-D3A5-4223-BB6D-F3F1AF51A2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1862" r="8151"/>
          <a:stretch/>
        </p:blipFill>
        <p:spPr>
          <a:xfrm>
            <a:off x="2652961" y="1473622"/>
            <a:ext cx="2854670" cy="16058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2121849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>
            <a:extLst>
              <a:ext uri="{FF2B5EF4-FFF2-40B4-BE49-F238E27FC236}">
                <a16:creationId xmlns:a16="http://schemas.microsoft.com/office/drawing/2014/main" xmlns="" id="{16B7FE01-8DA8-4D55-8FFF-5A59C39BD829}"/>
              </a:ext>
            </a:extLst>
          </p:cNvPr>
          <p:cNvSpPr txBox="1">
            <a:spLocks/>
          </p:cNvSpPr>
          <p:nvPr/>
        </p:nvSpPr>
        <p:spPr bwMode="gray">
          <a:xfrm>
            <a:off x="659285" y="766910"/>
            <a:ext cx="10224737" cy="798397"/>
          </a:xfrm>
          <a:prstGeom prst="round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JEDNOSPOLNI CVJETOVI</a:t>
            </a: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- oni u kojima se nalaze ili muški ili ženski spolni 								 organi / ili samo tučak ili samo prašnici.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791824B2-53E1-4A35-98C5-14A0ED8568E0}"/>
              </a:ext>
            </a:extLst>
          </p:cNvPr>
          <p:cNvSpPr txBox="1"/>
          <p:nvPr/>
        </p:nvSpPr>
        <p:spPr>
          <a:xfrm>
            <a:off x="2823101" y="5940029"/>
            <a:ext cx="2876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chemeClr val="bg1"/>
                </a:solidFill>
              </a:rPr>
              <a:t>orah, vrba, maslačak …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79A0BDC8-7F19-41CC-877C-DE829C602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6691" y="2037058"/>
            <a:ext cx="2465033" cy="36975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B628481E-1ABB-4973-8A03-DAE73169B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203" y="2032416"/>
            <a:ext cx="2763796" cy="36862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xmlns="" id="{F4292ADB-2713-49B7-9439-B27CE1D580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2826" y="2032416"/>
            <a:ext cx="2346038" cy="36862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1549040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xmlns="" id="{7E55EBAD-AF1F-4BAF-BB4E-4253B7A9707A}"/>
              </a:ext>
            </a:extLst>
          </p:cNvPr>
          <p:cNvSpPr txBox="1">
            <a:spLocks/>
          </p:cNvSpPr>
          <p:nvPr/>
        </p:nvSpPr>
        <p:spPr bwMode="gray">
          <a:xfrm>
            <a:off x="774695" y="688513"/>
            <a:ext cx="10224737" cy="156246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OPRAŠIVANJE</a:t>
            </a: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- prenošenje peludnog zrnca s prašnika na njušku tučka.</a:t>
            </a:r>
          </a:p>
          <a:p>
            <a:endParaRPr lang="hr-HR" sz="2000" b="1" u="sng" spc="50" dirty="0">
              <a:ln w="0"/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1. SAMOOPRAŠIVANJE - oprašivanje tučka </a:t>
            </a:r>
            <a:r>
              <a:rPr lang="hr-HR" sz="2000" b="1" spc="50" dirty="0" err="1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peludom</a:t>
            </a: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istog cvijeta. </a:t>
            </a:r>
          </a:p>
          <a:p>
            <a:r>
              <a:rPr lang="hr-HR" sz="2000" b="1" i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		</a:t>
            </a:r>
            <a:r>
              <a:rPr lang="hr-HR" sz="1800" i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Rijetko se događa u prirodi jer tučak i prašnici ne sazrijevaju u isto vrijeme</a:t>
            </a:r>
            <a:r>
              <a:rPr lang="hr-HR" sz="1800" b="1" i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9D2E9449-51E0-40F8-BA82-AA42CE4674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36" t="51544" r="13295" b="-1"/>
          <a:stretch/>
        </p:blipFill>
        <p:spPr>
          <a:xfrm>
            <a:off x="3967480" y="2880826"/>
            <a:ext cx="4257040" cy="295189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3245610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ba za sastanke za ion">
  <a:themeElements>
    <a:clrScheme name="Soba za sastanke za i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Soba za sastanke za 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oba za sastanke za 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 Boardroom" id="{FC33163D-4339-46B1-8EED-24C834239D99}" vid="{BF1C4790-FE3C-4020-8CA7-00621DA7BBB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1149</TotalTime>
  <Words>938</Words>
  <Application>Microsoft Office PowerPoint</Application>
  <PresentationFormat>Custom</PresentationFormat>
  <Paragraphs>148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Soba za sastanke za ion</vt:lpstr>
      <vt:lpstr>KAKO SE RAZMNOŽAVAJU BILJKE, ALGE I GLJIVE Razmnožavanje u kritosjemenjača</vt:lpstr>
      <vt:lpstr>U životnom ciklusu biljke razlikujemo: FAZU RASTA, FAZU RAZVOJA i FAZU RAZMNOŽAVANJA. Te faze nazivamo još i nespolnom i spolnom generacijom.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KAKAV JE NAŠ ŽIVOTNI CIKLUS</dc:title>
  <dc:creator>Korisnik</dc:creator>
  <cp:lastModifiedBy>sk-mpovalec</cp:lastModifiedBy>
  <cp:revision>307</cp:revision>
  <dcterms:created xsi:type="dcterms:W3CDTF">2020-06-28T16:33:07Z</dcterms:created>
  <dcterms:modified xsi:type="dcterms:W3CDTF">2020-08-11T06:22:25Z</dcterms:modified>
</cp:coreProperties>
</file>